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26" r:id="rId6"/>
  </p:sldMasterIdLst>
  <p:notesMasterIdLst>
    <p:notesMasterId r:id="rId29"/>
  </p:notesMasterIdLst>
  <p:handoutMasterIdLst>
    <p:handoutMasterId r:id="rId30"/>
  </p:handoutMasterIdLst>
  <p:sldIdLst>
    <p:sldId id="258" r:id="rId7"/>
    <p:sldId id="26604" r:id="rId8"/>
    <p:sldId id="26605" r:id="rId9"/>
    <p:sldId id="26152" r:id="rId10"/>
    <p:sldId id="303" r:id="rId11"/>
    <p:sldId id="26153" r:id="rId12"/>
    <p:sldId id="26164" r:id="rId13"/>
    <p:sldId id="26154" r:id="rId14"/>
    <p:sldId id="26502" r:id="rId15"/>
    <p:sldId id="26160" r:id="rId16"/>
    <p:sldId id="26513" r:id="rId17"/>
    <p:sldId id="26594" r:id="rId18"/>
    <p:sldId id="12193" r:id="rId19"/>
    <p:sldId id="12194" r:id="rId20"/>
    <p:sldId id="334" r:id="rId21"/>
    <p:sldId id="26596" r:id="rId22"/>
    <p:sldId id="26600" r:id="rId23"/>
    <p:sldId id="26601" r:id="rId24"/>
    <p:sldId id="26603" r:id="rId25"/>
    <p:sldId id="26599" r:id="rId26"/>
    <p:sldId id="26595" r:id="rId27"/>
    <p:sldId id="27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BB2"/>
    <a:srgbClr val="E8EBEC"/>
    <a:srgbClr val="CCD5DA"/>
    <a:srgbClr val="CCD0D5"/>
    <a:srgbClr val="DE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5" autoAdjust="0"/>
  </p:normalViewPr>
  <p:slideViewPr>
    <p:cSldViewPr snapToGrid="0">
      <p:cViewPr varScale="1">
        <p:scale>
          <a:sx n="125" d="100"/>
          <a:sy n="125" d="100"/>
        </p:scale>
        <p:origin x="956" y="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35874D-F3EA-4F07-B788-496DEBF4F2D3}" type="datetimeFigureOut">
              <a:rPr lang="en-US" smtClean="0"/>
              <a:t>6/2/2023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CEF800-6BE8-483D-8064-925654E5BCA0}" type="slidenum">
              <a:rPr lang="en-US" smtClean="0"/>
              <a:t>‹#›</a:t>
            </a:fld>
            <a:endParaRPr lang="en-US"/>
          </a:p>
        </p:txBody>
      </p:sp>
    </p:spTree>
    <p:extLst>
      <p:ext uri="{BB962C8B-B14F-4D97-AF65-F5344CB8AC3E}">
        <p14:creationId xmlns:p14="http://schemas.microsoft.com/office/powerpoint/2010/main" val="548353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anose="020B0502040204020203"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anose="020B0502040204020203" pitchFamily="34" charset="0"/>
              </a:defRPr>
            </a:lvl1pPr>
          </a:lstStyle>
          <a:p>
            <a:fld id="{31B7F703-B546-4B8E-8820-55AEFD7D0243}" type="datetimeFigureOut">
              <a:rPr lang="en-US" smtClean="0"/>
              <a:pPr/>
              <a:t>5/30/2023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panose="020B0502040204020203"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panose="020B0502040204020203" pitchFamily="34" charset="0"/>
              </a:defRPr>
            </a:lvl1pPr>
          </a:lstStyle>
          <a:p>
            <a:fld id="{CADD4BC9-EFE1-4251-8907-924C2A4CCA79}" type="slidenum">
              <a:rPr lang="en-US" smtClean="0"/>
              <a:pPr/>
              <a:t>‹#›</a:t>
            </a:fld>
            <a:endParaRPr lang="en-US"/>
          </a:p>
        </p:txBody>
      </p:sp>
    </p:spTree>
    <p:extLst>
      <p:ext uri="{BB962C8B-B14F-4D97-AF65-F5344CB8AC3E}">
        <p14:creationId xmlns:p14="http://schemas.microsoft.com/office/powerpoint/2010/main" val="243382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0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DD4BC9-EFE1-4251-8907-924C2A4CCA79}" type="slidenum">
              <a:rPr lang="en-US" smtClean="0"/>
              <a:pPr/>
              <a:t>2</a:t>
            </a:fld>
            <a:endParaRPr lang="en-US" dirty="0"/>
          </a:p>
        </p:txBody>
      </p:sp>
    </p:spTree>
    <p:extLst>
      <p:ext uri="{BB962C8B-B14F-4D97-AF65-F5344CB8AC3E}">
        <p14:creationId xmlns:p14="http://schemas.microsoft.com/office/powerpoint/2010/main" val="12286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Segoe UI"/>
            </a:endParaRPr>
          </a:p>
        </p:txBody>
      </p:sp>
      <p:sp>
        <p:nvSpPr>
          <p:cNvPr id="4" name="Slide Number Placeholder 3"/>
          <p:cNvSpPr>
            <a:spLocks noGrp="1"/>
          </p:cNvSpPr>
          <p:nvPr>
            <p:ph type="sldNum" sz="quarter" idx="5"/>
          </p:nvPr>
        </p:nvSpPr>
        <p:spPr/>
        <p:txBody>
          <a:bodyPr/>
          <a:lstStyle/>
          <a:p>
            <a:fld id="{CADD4BC9-EFE1-4251-8907-924C2A4CCA79}" type="slidenum">
              <a:rPr lang="en-US" smtClean="0"/>
              <a:pPr/>
              <a:t>20</a:t>
            </a:fld>
            <a:endParaRPr lang="en-US"/>
          </a:p>
        </p:txBody>
      </p:sp>
    </p:spTree>
    <p:extLst>
      <p:ext uri="{BB962C8B-B14F-4D97-AF65-F5344CB8AC3E}">
        <p14:creationId xmlns:p14="http://schemas.microsoft.com/office/powerpoint/2010/main" val="49828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F4FBC-B8C0-4F0C-84C2-B4E59FDE7DA9}" type="slidenum">
              <a:rPr lang="en-US" smtClean="0"/>
              <a:t>4</a:t>
            </a:fld>
            <a:endParaRPr lang="en-US"/>
          </a:p>
        </p:txBody>
      </p:sp>
    </p:spTree>
    <p:extLst>
      <p:ext uri="{BB962C8B-B14F-4D97-AF65-F5344CB8AC3E}">
        <p14:creationId xmlns:p14="http://schemas.microsoft.com/office/powerpoint/2010/main" val="184004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D4BC9-EFE1-4251-8907-924C2A4CCA79}" type="slidenum">
              <a:rPr lang="en-US" smtClean="0"/>
              <a:pPr/>
              <a:t>5</a:t>
            </a:fld>
            <a:endParaRPr lang="en-US"/>
          </a:p>
        </p:txBody>
      </p:sp>
    </p:spTree>
    <p:extLst>
      <p:ext uri="{BB962C8B-B14F-4D97-AF65-F5344CB8AC3E}">
        <p14:creationId xmlns:p14="http://schemas.microsoft.com/office/powerpoint/2010/main" val="326347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F4FBC-B8C0-4F0C-84C2-B4E59FDE7DA9}" type="slidenum">
              <a:rPr lang="en-US" smtClean="0"/>
              <a:t>6</a:t>
            </a:fld>
            <a:endParaRPr lang="en-US"/>
          </a:p>
        </p:txBody>
      </p:sp>
    </p:spTree>
    <p:extLst>
      <p:ext uri="{BB962C8B-B14F-4D97-AF65-F5344CB8AC3E}">
        <p14:creationId xmlns:p14="http://schemas.microsoft.com/office/powerpoint/2010/main" val="339760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D4BC9-EFE1-4251-8907-924C2A4CCA79}" type="slidenum">
              <a:rPr lang="en-US" smtClean="0"/>
              <a:pPr/>
              <a:t>9</a:t>
            </a:fld>
            <a:endParaRPr lang="en-US"/>
          </a:p>
        </p:txBody>
      </p:sp>
    </p:spTree>
    <p:extLst>
      <p:ext uri="{BB962C8B-B14F-4D97-AF65-F5344CB8AC3E}">
        <p14:creationId xmlns:p14="http://schemas.microsoft.com/office/powerpoint/2010/main" val="6331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F4FBC-B8C0-4F0C-84C2-B4E59FDE7DA9}" type="slidenum">
              <a:rPr lang="en-US" smtClean="0"/>
              <a:t>10</a:t>
            </a:fld>
            <a:endParaRPr lang="en-US"/>
          </a:p>
        </p:txBody>
      </p:sp>
    </p:spTree>
    <p:extLst>
      <p:ext uri="{BB962C8B-B14F-4D97-AF65-F5344CB8AC3E}">
        <p14:creationId xmlns:p14="http://schemas.microsoft.com/office/powerpoint/2010/main" val="212424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69F749-D313-4201-BBD0-1A664B83B0C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9843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371600" y="1143000"/>
            <a:ext cx="4114800" cy="3086100"/>
          </a:xfrm>
        </p:spPr>
      </p:sp>
      <p:sp>
        <p:nvSpPr>
          <p:cNvPr id="5" name="Notes Placeholder 4"/>
          <p:cNvSpPr>
            <a:spLocks noGrp="1"/>
          </p:cNvSpPr>
          <p:nvPr>
            <p:ph type="body" idx="1"/>
          </p:nvPr>
        </p:nvSpPr>
        <p:spPr/>
        <p:txBody>
          <a:bodyPr/>
          <a:lstStyle/>
          <a:p>
            <a:pPr marL="171450" indent="-171450">
              <a:buFont typeface="Arial" panose="020B0604020202020204" pitchFamily="34" charset="0"/>
              <a:buChar char="•"/>
            </a:pPr>
            <a:r>
              <a:rPr lang="en-US" sz="1200" dirty="0"/>
              <a:t>Participant presents with a condition that has been diagnosed in their home market and is seeking additional input from a Cleveland Clinic provider  </a:t>
            </a:r>
          </a:p>
          <a:p>
            <a:pPr marL="171450" indent="-171450">
              <a:buFont typeface="Arial" panose="020B0604020202020204" pitchFamily="34" charset="0"/>
              <a:buChar char="•"/>
            </a:pPr>
            <a:r>
              <a:rPr lang="en-US" sz="1200" dirty="0"/>
              <a:t>Specialty Referrals obtains all records and images on the participants behalf, and identifies the appropriate provider to review the case</a:t>
            </a:r>
          </a:p>
          <a:p>
            <a:pPr marL="171450" indent="-171450">
              <a:buFont typeface="Arial" panose="020B0604020202020204" pitchFamily="34" charset="0"/>
              <a:buChar char="•"/>
            </a:pPr>
            <a:r>
              <a:rPr lang="en-US" sz="1200" dirty="0"/>
              <a:t>Provider reviews the participant’s medical history, and identifies if care is being optimized in their home market, or if Cleveland Clinic has something unique to offer the participant</a:t>
            </a:r>
          </a:p>
          <a:p>
            <a:pPr marL="171450" indent="-171450">
              <a:buFont typeface="Arial" panose="020B0604020202020204" pitchFamily="34" charset="0"/>
              <a:buChar char="•"/>
            </a:pPr>
            <a:r>
              <a:rPr lang="en-US" sz="1200" dirty="0"/>
              <a:t>This is an asynchronous review, feedback may be provided by the provider or member of the Specialty Referrals team </a:t>
            </a:r>
          </a:p>
          <a:p>
            <a:pPr marL="171450" indent="-171450">
              <a:buFont typeface="Arial" panose="020B0604020202020204" pitchFamily="34" charset="0"/>
              <a:buChar char="•"/>
            </a:pPr>
            <a:r>
              <a:rPr lang="en-US" sz="1200" dirty="0"/>
              <a:t>Participant may choose to schedule a visit with the appropriate provider in order to treat the condition at Cleveland Clinic, or maintain treatment in their home market</a:t>
            </a:r>
            <a:endParaRPr lang="en-US" dirty="0"/>
          </a:p>
        </p:txBody>
      </p:sp>
    </p:spTree>
    <p:extLst>
      <p:ext uri="{BB962C8B-B14F-4D97-AF65-F5344CB8AC3E}">
        <p14:creationId xmlns:p14="http://schemas.microsoft.com/office/powerpoint/2010/main" val="67585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algn="ctr"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BDD3C8-7AFC-4E42-8748-E215E81E6942}" type="slidenum">
              <a:rPr lang="en-US" smtClean="0">
                <a:solidFill>
                  <a:srgbClr val="000000"/>
                </a:solidFill>
              </a:rPr>
              <a:pPr eaLnBrk="1" hangingPunct="1"/>
              <a:t>19</a:t>
            </a:fld>
            <a:endParaRPr lang="en-US">
              <a:solidFill>
                <a:srgbClr val="000000"/>
              </a:solidFill>
            </a:endParaRPr>
          </a:p>
        </p:txBody>
      </p:sp>
      <p:sp>
        <p:nvSpPr>
          <p:cNvPr id="92163" name="Rectangle 2"/>
          <p:cNvSpPr>
            <a:spLocks noGrp="1" noRot="1" noChangeAspect="1" noChangeArrowheads="1" noTextEdit="1"/>
          </p:cNvSpPr>
          <p:nvPr>
            <p:ph type="sldImg"/>
          </p:nvPr>
        </p:nvSpPr>
        <p:spPr>
          <a:xfrm>
            <a:off x="1181100" y="696913"/>
            <a:ext cx="4648200" cy="3486150"/>
          </a:xfrm>
          <a:ln/>
        </p:spPr>
      </p:sp>
      <p:sp>
        <p:nvSpPr>
          <p:cNvPr id="9216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52573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9948" y="870577"/>
            <a:ext cx="5510623" cy="1796955"/>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a:t>Click to add presentation title</a:t>
            </a:r>
          </a:p>
        </p:txBody>
      </p:sp>
      <p:sp>
        <p:nvSpPr>
          <p:cNvPr id="3" name="Subtitle 2"/>
          <p:cNvSpPr>
            <a:spLocks noGrp="1"/>
          </p:cNvSpPr>
          <p:nvPr>
            <p:ph type="subTitle" idx="1" hasCustomPrompt="1"/>
          </p:nvPr>
        </p:nvSpPr>
        <p:spPr>
          <a:xfrm>
            <a:off x="429948" y="2975974"/>
            <a:ext cx="5510623" cy="114790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cxnSp>
        <p:nvCxnSpPr>
          <p:cNvPr id="7" name="Straight Connector 6">
            <a:extLst>
              <a:ext uri="{FF2B5EF4-FFF2-40B4-BE49-F238E27FC236}">
                <a16:creationId xmlns:a16="http://schemas.microsoft.com/office/drawing/2014/main" id="{F80EF3DA-80F4-44DE-AE13-68C54F6C624F}"/>
              </a:ext>
            </a:extLst>
          </p:cNvPr>
          <p:cNvCxnSpPr>
            <a:cxnSpLocks/>
          </p:cNvCxnSpPr>
          <p:nvPr userDrawn="1"/>
        </p:nvCxnSpPr>
        <p:spPr>
          <a:xfrm>
            <a:off x="429948" y="2821753"/>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6D3E634F-7D2E-4EAB-A4E0-5986FCD05C93}"/>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sp>
        <p:nvSpPr>
          <p:cNvPr id="9" name="Rectangle 8">
            <a:extLst>
              <a:ext uri="{FF2B5EF4-FFF2-40B4-BE49-F238E27FC236}">
                <a16:creationId xmlns:a16="http://schemas.microsoft.com/office/drawing/2014/main" id="{DC172F31-DEB6-4225-B84B-D93FB675E957}"/>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1BEE474-1A05-41F3-8926-207457AA8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3621752779"/>
      </p:ext>
    </p:extLst>
  </p:cSld>
  <p:clrMapOvr>
    <a:masterClrMapping/>
  </p:clrMapOvr>
  <p:extLst>
    <p:ext uri="{DCECCB84-F9BA-43D5-87BE-67443E8EF086}">
      <p15:sldGuideLst xmlns:p15="http://schemas.microsoft.com/office/powerpoint/2012/main">
        <p15:guide id="1" orient="horz" pos="4152"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White">
    <p:spTree>
      <p:nvGrpSpPr>
        <p:cNvPr id="1" name=""/>
        <p:cNvGrpSpPr/>
        <p:nvPr/>
      </p:nvGrpSpPr>
      <p:grpSpPr>
        <a:xfrm>
          <a:off x="0" y="0"/>
          <a:ext cx="0" cy="0"/>
          <a:chOff x="0" y="0"/>
          <a:chExt cx="0" cy="0"/>
        </a:xfrm>
      </p:grpSpPr>
      <p:sp>
        <p:nvSpPr>
          <p:cNvPr id="3" name="Rectangle 2"/>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836" y="896492"/>
            <a:ext cx="7196328" cy="761619"/>
          </a:xfrm>
          <a:prstGeom prst="rect">
            <a:avLst/>
          </a:prstGeom>
        </p:spPr>
        <p:txBody>
          <a:bodyPr anchor="b" anchorCtr="0"/>
          <a:lstStyle>
            <a:lvl1pPr algn="ctr">
              <a:defRPr sz="4000" b="0" i="0">
                <a:solidFill>
                  <a:schemeClr val="tx1"/>
                </a:solidFill>
                <a:latin typeface="Garamond" panose="02020404030301010803" pitchFamily="18" charset="0"/>
              </a:defRPr>
            </a:lvl1pPr>
          </a:lstStyle>
          <a:p>
            <a:r>
              <a:rPr lang="en-US"/>
              <a:t>Add agenda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1986540"/>
            <a:ext cx="8107682" cy="4330430"/>
          </a:xfrm>
          <a:prstGeom prst="rect">
            <a:avLst/>
          </a:prstGeom>
        </p:spPr>
        <p:txBody>
          <a:bodyPr anchor="ctr">
            <a:normAutofit/>
          </a:bodyPr>
          <a:lstStyle>
            <a:lvl1pPr marL="0" indent="0" algn="ctr">
              <a:lnSpc>
                <a:spcPct val="150000"/>
              </a:lnSpc>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agenda</a:t>
            </a:r>
          </a:p>
        </p:txBody>
      </p:sp>
      <p:sp>
        <p:nvSpPr>
          <p:cNvPr id="4" name="Footer Placeholder 3">
            <a:extLst>
              <a:ext uri="{FF2B5EF4-FFF2-40B4-BE49-F238E27FC236}">
                <a16:creationId xmlns:a16="http://schemas.microsoft.com/office/drawing/2014/main" id="{B5A4C698-9CAF-4BC2-BCC7-338DD84C74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381407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 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B92CD8-49B2-408A-9FF8-76B70E1E83B0}"/>
              </a:ext>
            </a:extLst>
          </p:cNvPr>
          <p:cNvSpPr/>
          <p:nvPr userDrawn="1"/>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836" y="1999488"/>
            <a:ext cx="7196328" cy="1746504"/>
          </a:xfrm>
          <a:prstGeom prst="rect">
            <a:avLst/>
          </a:prstGeom>
        </p:spPr>
        <p:txBody>
          <a:bodyPr anchor="b" anchorCtr="0"/>
          <a:lstStyle>
            <a:lvl1pPr algn="ctr">
              <a:defRPr sz="4000" b="0" i="0">
                <a:solidFill>
                  <a:schemeClr val="bg1"/>
                </a:solidFill>
                <a:latin typeface="Garamond" panose="02020404030301010803" pitchFamily="18" charset="0"/>
              </a:defRPr>
            </a:lvl1pPr>
          </a:lstStyle>
          <a:p>
            <a:r>
              <a:rPr lang="en-US"/>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91020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4074420"/>
            <a:ext cx="8107682" cy="712761"/>
          </a:xfrm>
          <a:prstGeom prst="rect">
            <a:avLst/>
          </a:prstGeo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section subtitle</a:t>
            </a:r>
          </a:p>
        </p:txBody>
      </p:sp>
      <p:sp>
        <p:nvSpPr>
          <p:cNvPr id="3" name="Footer Placeholder 2">
            <a:extLst>
              <a:ext uri="{FF2B5EF4-FFF2-40B4-BE49-F238E27FC236}">
                <a16:creationId xmlns:a16="http://schemas.microsoft.com/office/drawing/2014/main" id="{11616A4E-BADA-44A6-B562-37F9695282F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69411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836" y="1999488"/>
            <a:ext cx="7196328" cy="1746504"/>
          </a:xfrm>
          <a:prstGeom prst="rect">
            <a:avLst/>
          </a:prstGeom>
        </p:spPr>
        <p:txBody>
          <a:bodyPr anchor="b" anchorCtr="0"/>
          <a:lstStyle>
            <a:lvl1pPr algn="ctr">
              <a:defRPr sz="4000" b="0" i="0">
                <a:solidFill>
                  <a:schemeClr val="tx1"/>
                </a:solidFill>
                <a:latin typeface="Garamond" panose="02020404030301010803" pitchFamily="18" charset="0"/>
              </a:defRPr>
            </a:lvl1pPr>
          </a:lstStyle>
          <a:p>
            <a:r>
              <a:rPr lang="en-US"/>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91020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518159" y="4074420"/>
            <a:ext cx="8107682" cy="712761"/>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section subtitle</a:t>
            </a:r>
          </a:p>
        </p:txBody>
      </p:sp>
      <p:sp>
        <p:nvSpPr>
          <p:cNvPr id="6" name="Rectangle 5">
            <a:extLst>
              <a:ext uri="{FF2B5EF4-FFF2-40B4-BE49-F238E27FC236}">
                <a16:creationId xmlns:a16="http://schemas.microsoft.com/office/drawing/2014/main" id="{FA19C330-2F7A-438D-B7D9-1DA2880F911E}"/>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B858E9-793B-4AAB-B9FD-AFF39B7BCBE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685633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634557"/>
            <a:ext cx="9144000" cy="4223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04853" y="3114675"/>
            <a:ext cx="7920971" cy="1421892"/>
          </a:xfrm>
          <a:prstGeom prst="rect">
            <a:avLst/>
          </a:prstGeom>
        </p:spPr>
        <p:txBody>
          <a:bodyPr lIns="0" anchor="b" anchorCtr="0">
            <a:normAutofit/>
          </a:bodyPr>
          <a:lstStyle>
            <a:lvl1pPr algn="l">
              <a:defRPr sz="4000" b="0" i="0">
                <a:solidFill>
                  <a:schemeClr val="bg1"/>
                </a:solidFill>
                <a:latin typeface="Garamond" panose="02020404030301010803" pitchFamily="18" charset="0"/>
              </a:defRPr>
            </a:lvl1pPr>
          </a:lstStyle>
          <a:p>
            <a:r>
              <a:rPr lang="en-US"/>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518160" y="3114675"/>
            <a:ext cx="2" cy="25420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704853" y="4864995"/>
            <a:ext cx="7920988" cy="712761"/>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section subtitle</a:t>
            </a:r>
          </a:p>
        </p:txBody>
      </p:sp>
      <p:sp>
        <p:nvSpPr>
          <p:cNvPr id="3" name="Footer Placeholder 2">
            <a:extLst>
              <a:ext uri="{FF2B5EF4-FFF2-40B4-BE49-F238E27FC236}">
                <a16:creationId xmlns:a16="http://schemas.microsoft.com/office/drawing/2014/main" id="{D66127AC-0A8C-4C83-A178-EC50CE36929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377663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peaker intr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634557"/>
            <a:ext cx="9144000" cy="4223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04854" y="3114675"/>
            <a:ext cx="4986606" cy="1421892"/>
          </a:xfrm>
          <a:prstGeom prst="rect">
            <a:avLst/>
          </a:prstGeom>
        </p:spPr>
        <p:txBody>
          <a:bodyPr lIns="0" anchor="ctr" anchorCtr="0">
            <a:normAutofit/>
          </a:bodyPr>
          <a:lstStyle>
            <a:lvl1pPr algn="l">
              <a:defRPr sz="4000" b="0" i="0">
                <a:solidFill>
                  <a:schemeClr val="bg1"/>
                </a:solidFill>
                <a:latin typeface="Garamond" panose="02020404030301010803" pitchFamily="18" charset="0"/>
              </a:defRPr>
            </a:lvl1pPr>
          </a:lstStyle>
          <a:p>
            <a:r>
              <a:rPr lang="en-US"/>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518160" y="3114675"/>
            <a:ext cx="0" cy="142189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66127AC-0A8C-4C83-A178-EC50CE36929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979427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7" name="Rectangle 6">
            <a:extLst>
              <a:ext uri="{FF2B5EF4-FFF2-40B4-BE49-F238E27FC236}">
                <a16:creationId xmlns:a16="http://schemas.microsoft.com/office/drawing/2014/main" id="{C3D6C99E-D7C2-42ED-BBFC-DFB5D134804E}"/>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D1B220-EBDC-461D-AB4A-3B44E37BFF55}"/>
              </a:ext>
            </a:extLst>
          </p:cNvPr>
          <p:cNvCxnSpPr>
            <a:cxnSpLocks/>
          </p:cNvCxnSpPr>
          <p:nvPr userDrawn="1"/>
        </p:nvCxnSpPr>
        <p:spPr>
          <a:xfrm>
            <a:off x="685800" y="18562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10">
            <a:extLst>
              <a:ext uri="{FF2B5EF4-FFF2-40B4-BE49-F238E27FC236}">
                <a16:creationId xmlns:a16="http://schemas.microsoft.com/office/drawing/2014/main" id="{A51421EC-FC21-4F52-8200-A99FA91862F1}"/>
              </a:ext>
            </a:extLst>
          </p:cNvPr>
          <p:cNvSpPr>
            <a:spLocks noGrp="1"/>
          </p:cNvSpPr>
          <p:nvPr>
            <p:ph sz="quarter" idx="15" hasCustomPrompt="1"/>
          </p:nvPr>
        </p:nvSpPr>
        <p:spPr>
          <a:xfrm>
            <a:off x="685800" y="2002520"/>
            <a:ext cx="7696200" cy="4295775"/>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C554AA47-4C8C-42A8-9C4C-1214CD33241B}"/>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46950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umerical bullet 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4A13C-1F0F-4478-9223-A7003663EB76}"/>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BA771BA-2D7E-4A47-9CA3-A8E42BC1997A}"/>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cxnSp>
        <p:nvCxnSpPr>
          <p:cNvPr id="13" name="Straight Connector 12">
            <a:extLst>
              <a:ext uri="{FF2B5EF4-FFF2-40B4-BE49-F238E27FC236}">
                <a16:creationId xmlns:a16="http://schemas.microsoft.com/office/drawing/2014/main" id="{D87E3B90-FE4F-4078-B71D-5054BEEB2B1F}"/>
              </a:ext>
            </a:extLst>
          </p:cNvPr>
          <p:cNvCxnSpPr>
            <a:cxnSpLocks/>
          </p:cNvCxnSpPr>
          <p:nvPr userDrawn="1"/>
        </p:nvCxnSpPr>
        <p:spPr>
          <a:xfrm>
            <a:off x="685800" y="1856224"/>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307EDC-C4AB-43E9-B7DB-18C412310F21}"/>
              </a:ext>
            </a:extLst>
          </p:cNvPr>
          <p:cNvSpPr>
            <a:spLocks noGrp="1"/>
          </p:cNvSpPr>
          <p:nvPr>
            <p:ph type="body" sz="quarter" idx="10"/>
          </p:nvPr>
        </p:nvSpPr>
        <p:spPr>
          <a:xfrm>
            <a:off x="685800" y="2002519"/>
            <a:ext cx="7699375" cy="4297680"/>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736F888E-8878-4A07-BCCA-09A532DF685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859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31F062-4999-4283-9531-9A63BA62C867}"/>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cxnSp>
        <p:nvCxnSpPr>
          <p:cNvPr id="14" name="Straight Connector 13">
            <a:extLst>
              <a:ext uri="{FF2B5EF4-FFF2-40B4-BE49-F238E27FC236}">
                <a16:creationId xmlns:a16="http://schemas.microsoft.com/office/drawing/2014/main" id="{3A30C8D3-BFE3-454B-90C9-D98135803F1E}"/>
              </a:ext>
            </a:extLst>
          </p:cNvPr>
          <p:cNvCxnSpPr>
            <a:cxnSpLocks/>
          </p:cNvCxnSpPr>
          <p:nvPr userDrawn="1"/>
        </p:nvCxnSpPr>
        <p:spPr>
          <a:xfrm>
            <a:off x="685800" y="18558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6482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8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EF2C5B3-B7FC-4F57-B74F-D952AEB9CB77}"/>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401623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numerical bullet 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30A279A-2F77-4AD4-9647-C1A5BB79792B}"/>
              </a:ext>
            </a:extLst>
          </p:cNvPr>
          <p:cNvSpPr>
            <a:spLocks noGrp="1"/>
          </p:cNvSpPr>
          <p:nvPr>
            <p:ph type="title" hasCustomPrompt="1"/>
          </p:nvPr>
        </p:nvSpPr>
        <p:spPr>
          <a:xfrm>
            <a:off x="685799"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cxnSp>
        <p:nvCxnSpPr>
          <p:cNvPr id="14" name="Straight Connector 13">
            <a:extLst>
              <a:ext uri="{FF2B5EF4-FFF2-40B4-BE49-F238E27FC236}">
                <a16:creationId xmlns:a16="http://schemas.microsoft.com/office/drawing/2014/main" id="{AB3608F8-990D-4014-9257-791FF62A1328}"/>
              </a:ext>
            </a:extLst>
          </p:cNvPr>
          <p:cNvCxnSpPr>
            <a:cxnSpLocks/>
          </p:cNvCxnSpPr>
          <p:nvPr userDrawn="1"/>
        </p:nvCxnSpPr>
        <p:spPr>
          <a:xfrm>
            <a:off x="685799" y="18562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B4B2BB6-26F1-4580-9A63-ED90D78E693D}"/>
              </a:ext>
            </a:extLst>
          </p:cNvPr>
          <p:cNvSpPr>
            <a:spLocks noGrp="1"/>
          </p:cNvSpPr>
          <p:nvPr>
            <p:ph type="body" sz="quarter" idx="10"/>
          </p:nvPr>
        </p:nvSpPr>
        <p:spPr>
          <a:xfrm>
            <a:off x="685799" y="2002520"/>
            <a:ext cx="3749040" cy="4235317"/>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F8317A7-1894-46FE-AEAA-6794312145C6}"/>
              </a:ext>
            </a:extLst>
          </p:cNvPr>
          <p:cNvSpPr>
            <a:spLocks noGrp="1"/>
          </p:cNvSpPr>
          <p:nvPr>
            <p:ph type="body" sz="quarter" idx="11"/>
          </p:nvPr>
        </p:nvSpPr>
        <p:spPr>
          <a:xfrm>
            <a:off x="4636008" y="2002520"/>
            <a:ext cx="3749040" cy="4235317"/>
          </a:xfrm>
        </p:spPr>
        <p:txBody>
          <a:bodyPr lIns="0"/>
          <a:lstStyle>
            <a:lvl1pPr marL="227013" indent="-227013">
              <a:buSzPct val="75000"/>
              <a:buFont typeface="+mj-lt"/>
              <a:buAutoNum type="arabicPeriod"/>
              <a:defRPr/>
            </a:lvl1pPr>
            <a:lvl2pPr marL="461963" indent="-225425">
              <a:buSzPct val="75000"/>
              <a:buFont typeface="+mj-lt"/>
              <a:buAutoNum type="arabicPeriod" startAt="2"/>
              <a:defRPr/>
            </a:lvl2pPr>
            <a:lvl3pPr marL="687388" indent="-225425">
              <a:buSzPct val="75000"/>
              <a:buFont typeface="+mj-lt"/>
              <a:buAutoNum type="arabicPeriod" startAt="3"/>
              <a:tabLst/>
              <a:defRPr/>
            </a:lvl3pPr>
            <a:lvl4pPr marL="914400" indent="-227013">
              <a:buSzPct val="75000"/>
              <a:buFont typeface="+mj-lt"/>
              <a:buAutoNum type="arabicPeriod" startAt="4"/>
              <a:defRPr/>
            </a:lvl4pPr>
            <a:lvl5pPr marL="1141413" indent="-227013">
              <a:buSzPct val="75000"/>
              <a:buFont typeface="+mj-lt"/>
              <a:buAutoNum type="arabicPeriod" startAt="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6B2B9F4F-F0A9-4D11-AEBE-F3E0ADCA8141}"/>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4060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17" name="Text Placeholder 10">
            <a:extLst>
              <a:ext uri="{FF2B5EF4-FFF2-40B4-BE49-F238E27FC236}">
                <a16:creationId xmlns:a16="http://schemas.microsoft.com/office/drawing/2014/main" id="{95C2A1B3-21DA-4EEA-96A2-54FE283B3287}"/>
              </a:ext>
            </a:extLst>
          </p:cNvPr>
          <p:cNvSpPr>
            <a:spLocks noGrp="1"/>
          </p:cNvSpPr>
          <p:nvPr>
            <p:ph type="body" sz="quarter" idx="29"/>
          </p:nvPr>
        </p:nvSpPr>
        <p:spPr>
          <a:xfrm>
            <a:off x="685800" y="3206738"/>
            <a:ext cx="1833984" cy="314896"/>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685800"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01</a:t>
            </a:r>
          </a:p>
        </p:txBody>
      </p:sp>
      <p:sp>
        <p:nvSpPr>
          <p:cNvPr id="27" name="Text Placeholder 10">
            <a:extLst>
              <a:ext uri="{FF2B5EF4-FFF2-40B4-BE49-F238E27FC236}">
                <a16:creationId xmlns:a16="http://schemas.microsoft.com/office/drawing/2014/main" id="{58C80FDF-542E-432A-B1B7-F4BBF7817327}"/>
              </a:ext>
            </a:extLst>
          </p:cNvPr>
          <p:cNvSpPr>
            <a:spLocks noGrp="1"/>
          </p:cNvSpPr>
          <p:nvPr>
            <p:ph type="body" sz="quarter" idx="32"/>
          </p:nvPr>
        </p:nvSpPr>
        <p:spPr>
          <a:xfrm>
            <a:off x="6601959"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601959"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04</a:t>
            </a:r>
          </a:p>
        </p:txBody>
      </p:sp>
      <p:sp>
        <p:nvSpPr>
          <p:cNvPr id="30" name="Text Placeholder 10">
            <a:extLst>
              <a:ext uri="{FF2B5EF4-FFF2-40B4-BE49-F238E27FC236}">
                <a16:creationId xmlns:a16="http://schemas.microsoft.com/office/drawing/2014/main" id="{783CAB82-1CAF-492D-86A4-4F8AEF718D5E}"/>
              </a:ext>
            </a:extLst>
          </p:cNvPr>
          <p:cNvSpPr>
            <a:spLocks noGrp="1"/>
          </p:cNvSpPr>
          <p:nvPr>
            <p:ph type="body" sz="quarter" idx="35"/>
          </p:nvPr>
        </p:nvSpPr>
        <p:spPr>
          <a:xfrm>
            <a:off x="2657853"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57853"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02</a:t>
            </a:r>
          </a:p>
        </p:txBody>
      </p:sp>
      <p:sp>
        <p:nvSpPr>
          <p:cNvPr id="33" name="Text Placeholder 10">
            <a:extLst>
              <a:ext uri="{FF2B5EF4-FFF2-40B4-BE49-F238E27FC236}">
                <a16:creationId xmlns:a16="http://schemas.microsoft.com/office/drawing/2014/main" id="{850B3EFF-D14D-40FB-A673-57CB06D752BE}"/>
              </a:ext>
            </a:extLst>
          </p:cNvPr>
          <p:cNvSpPr>
            <a:spLocks noGrp="1"/>
          </p:cNvSpPr>
          <p:nvPr>
            <p:ph type="body" sz="quarter" idx="38"/>
          </p:nvPr>
        </p:nvSpPr>
        <p:spPr>
          <a:xfrm>
            <a:off x="4629906" y="3206737"/>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629906" y="2124731"/>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03</a:t>
            </a:r>
          </a:p>
        </p:txBody>
      </p:sp>
      <p:sp>
        <p:nvSpPr>
          <p:cNvPr id="36" name="Text Placeholder 4">
            <a:extLst>
              <a:ext uri="{FF2B5EF4-FFF2-40B4-BE49-F238E27FC236}">
                <a16:creationId xmlns:a16="http://schemas.microsoft.com/office/drawing/2014/main" id="{9E437592-B551-4475-8C83-03C467B98F26}"/>
              </a:ext>
            </a:extLst>
          </p:cNvPr>
          <p:cNvSpPr>
            <a:spLocks noGrp="1"/>
          </p:cNvSpPr>
          <p:nvPr>
            <p:ph type="body" sz="quarter" idx="24"/>
          </p:nvPr>
        </p:nvSpPr>
        <p:spPr>
          <a:xfrm>
            <a:off x="685799"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4D232877-89B9-4D87-8E30-D9063290938D}"/>
              </a:ext>
            </a:extLst>
          </p:cNvPr>
          <p:cNvSpPr>
            <a:spLocks noGrp="1"/>
          </p:cNvSpPr>
          <p:nvPr>
            <p:ph type="body" sz="quarter" idx="41"/>
          </p:nvPr>
        </p:nvSpPr>
        <p:spPr>
          <a:xfrm>
            <a:off x="2657852"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82CE620A-C721-4938-B9AD-FE62AC41E261}"/>
              </a:ext>
            </a:extLst>
          </p:cNvPr>
          <p:cNvSpPr>
            <a:spLocks noGrp="1"/>
          </p:cNvSpPr>
          <p:nvPr>
            <p:ph type="body" sz="quarter" idx="42"/>
          </p:nvPr>
        </p:nvSpPr>
        <p:spPr>
          <a:xfrm>
            <a:off x="4629906"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92AEDD1B-E9F1-4A45-8B1F-57D7EFE565A4}"/>
              </a:ext>
            </a:extLst>
          </p:cNvPr>
          <p:cNvSpPr>
            <a:spLocks noGrp="1"/>
          </p:cNvSpPr>
          <p:nvPr>
            <p:ph type="body" sz="quarter" idx="43"/>
          </p:nvPr>
        </p:nvSpPr>
        <p:spPr>
          <a:xfrm>
            <a:off x="6601958" y="3521634"/>
            <a:ext cx="1833985" cy="1779086"/>
          </a:xfrm>
          <a:prstGeom prst="rect">
            <a:avLst/>
          </a:prstGeom>
        </p:spPr>
        <p:txBody>
          <a:bodyPr vert="horz" lIns="0"/>
          <a:lstStyle>
            <a:lvl1pPr marL="0" indent="0">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 name="Footer Placeholder 1">
            <a:extLst>
              <a:ext uri="{FF2B5EF4-FFF2-40B4-BE49-F238E27FC236}">
                <a16:creationId xmlns:a16="http://schemas.microsoft.com/office/drawing/2014/main" id="{1D9FA9BE-6622-441E-9B37-A9465AC03DA5}"/>
              </a:ext>
            </a:extLst>
          </p:cNvPr>
          <p:cNvSpPr>
            <a:spLocks noGrp="1"/>
          </p:cNvSpPr>
          <p:nvPr>
            <p:ph type="ftr" sz="quarter" idx="44"/>
          </p:nvPr>
        </p:nvSpPr>
        <p:spPr/>
        <p:txBody>
          <a:bodyPr/>
          <a:lstStyle/>
          <a:p>
            <a:endParaRPr lang="en-US"/>
          </a:p>
        </p:txBody>
      </p:sp>
    </p:spTree>
    <p:extLst>
      <p:ext uri="{BB962C8B-B14F-4D97-AF65-F5344CB8AC3E}">
        <p14:creationId xmlns:p14="http://schemas.microsoft.com/office/powerpoint/2010/main" val="182993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429949" y="1449238"/>
            <a:ext cx="5510622" cy="1218294"/>
          </a:xfrm>
          <a:prstGeom prst="rect">
            <a:avLst/>
          </a:prstGeom>
        </p:spPr>
        <p:txBody>
          <a:bodyPr lIns="0" anchor="b"/>
          <a:lstStyle>
            <a:lvl1pPr algn="l">
              <a:lnSpc>
                <a:spcPts val="4200"/>
              </a:lnSpc>
              <a:defRPr sz="4000" i="0">
                <a:solidFill>
                  <a:schemeClr val="bg1"/>
                </a:solidFill>
                <a:latin typeface="Garamond" panose="02020404030301010803" pitchFamily="18" charset="0"/>
              </a:defRPr>
            </a:lvl1pPr>
          </a:lstStyle>
          <a:p>
            <a:r>
              <a:rPr lang="en-US"/>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429949" y="2975975"/>
            <a:ext cx="5510622" cy="897286"/>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1" name="Picture 10">
            <a:extLst>
              <a:ext uri="{FF2B5EF4-FFF2-40B4-BE49-F238E27FC236}">
                <a16:creationId xmlns:a16="http://schemas.microsoft.com/office/drawing/2014/main" id="{24E0DEB0-5C96-4C58-B1D4-EA9D1E6EA2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4826" y="5877986"/>
            <a:ext cx="1492646" cy="871730"/>
          </a:xfrm>
          <a:prstGeom prst="rect">
            <a:avLst/>
          </a:prstGeom>
        </p:spPr>
      </p:pic>
      <p:cxnSp>
        <p:nvCxnSpPr>
          <p:cNvPr id="12" name="Straight Connector 11">
            <a:extLst>
              <a:ext uri="{FF2B5EF4-FFF2-40B4-BE49-F238E27FC236}">
                <a16:creationId xmlns:a16="http://schemas.microsoft.com/office/drawing/2014/main" id="{49965D45-90E6-4EA1-970F-DFE72A94111D}"/>
              </a:ext>
            </a:extLst>
          </p:cNvPr>
          <p:cNvCxnSpPr>
            <a:cxnSpLocks/>
          </p:cNvCxnSpPr>
          <p:nvPr userDrawn="1"/>
        </p:nvCxnSpPr>
        <p:spPr>
          <a:xfrm flipV="1">
            <a:off x="261756" y="1345721"/>
            <a:ext cx="0" cy="277816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808423"/>
      </p:ext>
    </p:extLst>
  </p:cSld>
  <p:clrMapOvr>
    <a:masterClrMapping/>
  </p:clrMapOvr>
  <p:extLst>
    <p:ext uri="{DCECCB84-F9BA-43D5-87BE-67443E8EF086}">
      <p15:sldGuideLst xmlns:p15="http://schemas.microsoft.com/office/powerpoint/2012/main">
        <p15:guide id="1" orient="horz" pos="4152">
          <p15:clr>
            <a:srgbClr val="FBAE40"/>
          </p15:clr>
        </p15:guide>
        <p15:guide id="2" pos="3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10">
            <a:extLst>
              <a:ext uri="{FF2B5EF4-FFF2-40B4-BE49-F238E27FC236}">
                <a16:creationId xmlns:a16="http://schemas.microsoft.com/office/drawing/2014/main" id="{F89E9B1C-0E10-4331-BD1F-33E6D7657910}"/>
              </a:ext>
            </a:extLst>
          </p:cNvPr>
          <p:cNvSpPr>
            <a:spLocks noGrp="1"/>
          </p:cNvSpPr>
          <p:nvPr>
            <p:ph type="body" sz="quarter" idx="20"/>
          </p:nvPr>
        </p:nvSpPr>
        <p:spPr>
          <a:xfrm>
            <a:off x="3305611"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9" name="Text Placeholder 10">
            <a:extLst>
              <a:ext uri="{FF2B5EF4-FFF2-40B4-BE49-F238E27FC236}">
                <a16:creationId xmlns:a16="http://schemas.microsoft.com/office/drawing/2014/main" id="{11A5F1B5-7268-4454-88BB-4F8F6AD01725}"/>
              </a:ext>
            </a:extLst>
          </p:cNvPr>
          <p:cNvSpPr>
            <a:spLocks noGrp="1"/>
          </p:cNvSpPr>
          <p:nvPr>
            <p:ph type="body" sz="quarter" idx="28"/>
          </p:nvPr>
        </p:nvSpPr>
        <p:spPr>
          <a:xfrm>
            <a:off x="3305611" y="2068686"/>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EE05583-2642-4D2F-B8AF-257FD50F7D81}"/>
              </a:ext>
            </a:extLst>
          </p:cNvPr>
          <p:cNvSpPr>
            <a:spLocks noGrp="1"/>
          </p:cNvSpPr>
          <p:nvPr>
            <p:ph type="body" sz="quarter" idx="29"/>
          </p:nvPr>
        </p:nvSpPr>
        <p:spPr>
          <a:xfrm>
            <a:off x="685802" y="3173759"/>
            <a:ext cx="2290147" cy="314896"/>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5" name="Text Placeholder 10">
            <a:extLst>
              <a:ext uri="{FF2B5EF4-FFF2-40B4-BE49-F238E27FC236}">
                <a16:creationId xmlns:a16="http://schemas.microsoft.com/office/drawing/2014/main" id="{BFEB474E-8B79-42AD-9C2D-777C3FBE266A}"/>
              </a:ext>
            </a:extLst>
          </p:cNvPr>
          <p:cNvSpPr>
            <a:spLocks noGrp="1"/>
          </p:cNvSpPr>
          <p:nvPr>
            <p:ph type="body" sz="quarter" idx="31"/>
          </p:nvPr>
        </p:nvSpPr>
        <p:spPr>
          <a:xfrm>
            <a:off x="685802" y="2068685"/>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9" name="Text Placeholder 10">
            <a:extLst>
              <a:ext uri="{FF2B5EF4-FFF2-40B4-BE49-F238E27FC236}">
                <a16:creationId xmlns:a16="http://schemas.microsoft.com/office/drawing/2014/main" id="{2C328607-032B-4A91-8ED0-BDF0D4E54609}"/>
              </a:ext>
            </a:extLst>
          </p:cNvPr>
          <p:cNvSpPr>
            <a:spLocks noGrp="1"/>
          </p:cNvSpPr>
          <p:nvPr>
            <p:ph type="body" sz="quarter" idx="32"/>
          </p:nvPr>
        </p:nvSpPr>
        <p:spPr>
          <a:xfrm>
            <a:off x="5912978"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0" name="Text Placeholder 10">
            <a:extLst>
              <a:ext uri="{FF2B5EF4-FFF2-40B4-BE49-F238E27FC236}">
                <a16:creationId xmlns:a16="http://schemas.microsoft.com/office/drawing/2014/main" id="{5579EF95-798E-486B-B7D5-EFFA0EB1BB27}"/>
              </a:ext>
            </a:extLst>
          </p:cNvPr>
          <p:cNvSpPr>
            <a:spLocks noGrp="1"/>
          </p:cNvSpPr>
          <p:nvPr>
            <p:ph type="body" sz="quarter" idx="34"/>
          </p:nvPr>
        </p:nvSpPr>
        <p:spPr>
          <a:xfrm>
            <a:off x="5912978" y="2068685"/>
            <a:ext cx="2290147" cy="777897"/>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2" name="Text Placeholder 4">
            <a:extLst>
              <a:ext uri="{FF2B5EF4-FFF2-40B4-BE49-F238E27FC236}">
                <a16:creationId xmlns:a16="http://schemas.microsoft.com/office/drawing/2014/main" id="{5F260F19-B2FD-49D1-B5BD-1A2AEF36AB4C}"/>
              </a:ext>
            </a:extLst>
          </p:cNvPr>
          <p:cNvSpPr>
            <a:spLocks noGrp="1"/>
          </p:cNvSpPr>
          <p:nvPr>
            <p:ph type="body" sz="quarter" idx="24"/>
          </p:nvPr>
        </p:nvSpPr>
        <p:spPr>
          <a:xfrm>
            <a:off x="685800"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3" name="Text Placeholder 4">
            <a:extLst>
              <a:ext uri="{FF2B5EF4-FFF2-40B4-BE49-F238E27FC236}">
                <a16:creationId xmlns:a16="http://schemas.microsoft.com/office/drawing/2014/main" id="{8C3F5C17-9C35-43C0-A3C0-AA2C123A0365}"/>
              </a:ext>
            </a:extLst>
          </p:cNvPr>
          <p:cNvSpPr>
            <a:spLocks noGrp="1"/>
          </p:cNvSpPr>
          <p:nvPr>
            <p:ph type="body" sz="quarter" idx="35"/>
          </p:nvPr>
        </p:nvSpPr>
        <p:spPr>
          <a:xfrm>
            <a:off x="3305609"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4" name="Text Placeholder 4">
            <a:extLst>
              <a:ext uri="{FF2B5EF4-FFF2-40B4-BE49-F238E27FC236}">
                <a16:creationId xmlns:a16="http://schemas.microsoft.com/office/drawing/2014/main" id="{6D879570-A69F-4507-843D-54CEADEC9F5A}"/>
              </a:ext>
            </a:extLst>
          </p:cNvPr>
          <p:cNvSpPr>
            <a:spLocks noGrp="1"/>
          </p:cNvSpPr>
          <p:nvPr>
            <p:ph type="body" sz="quarter" idx="36"/>
          </p:nvPr>
        </p:nvSpPr>
        <p:spPr>
          <a:xfrm>
            <a:off x="5912975"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2" name="Footer Placeholder 1">
            <a:extLst>
              <a:ext uri="{FF2B5EF4-FFF2-40B4-BE49-F238E27FC236}">
                <a16:creationId xmlns:a16="http://schemas.microsoft.com/office/drawing/2014/main" id="{65542230-547B-4088-83CD-628F1A49D328}"/>
              </a:ext>
            </a:extLst>
          </p:cNvPr>
          <p:cNvSpPr>
            <a:spLocks noGrp="1"/>
          </p:cNvSpPr>
          <p:nvPr>
            <p:ph type="ftr" sz="quarter" idx="37"/>
          </p:nvPr>
        </p:nvSpPr>
        <p:spPr/>
        <p:txBody>
          <a:bodyPr/>
          <a:lstStyle/>
          <a:p>
            <a:endParaRPr lang="en-US"/>
          </a:p>
        </p:txBody>
      </p:sp>
    </p:spTree>
    <p:extLst>
      <p:ext uri="{BB962C8B-B14F-4D97-AF65-F5344CB8AC3E}">
        <p14:creationId xmlns:p14="http://schemas.microsoft.com/office/powerpoint/2010/main" val="2710810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Section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27" name="Text Placeholder 10">
            <a:extLst>
              <a:ext uri="{FF2B5EF4-FFF2-40B4-BE49-F238E27FC236}">
                <a16:creationId xmlns:a16="http://schemas.microsoft.com/office/drawing/2014/main" id="{D3C3DC85-A78C-4EB5-A50D-E7B22C22CD20}"/>
              </a:ext>
            </a:extLst>
          </p:cNvPr>
          <p:cNvSpPr>
            <a:spLocks noGrp="1"/>
          </p:cNvSpPr>
          <p:nvPr>
            <p:ph type="body" sz="quarter" idx="29"/>
          </p:nvPr>
        </p:nvSpPr>
        <p:spPr>
          <a:xfrm>
            <a:off x="909720" y="3365572"/>
            <a:ext cx="1833984" cy="314896"/>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8" name="Text Placeholder 10">
            <a:extLst>
              <a:ext uri="{FF2B5EF4-FFF2-40B4-BE49-F238E27FC236}">
                <a16:creationId xmlns:a16="http://schemas.microsoft.com/office/drawing/2014/main" id="{19375852-F183-40EA-9B18-FEA1D409CE7C}"/>
              </a:ext>
            </a:extLst>
          </p:cNvPr>
          <p:cNvSpPr>
            <a:spLocks noGrp="1"/>
          </p:cNvSpPr>
          <p:nvPr>
            <p:ph type="body" sz="quarter" idx="31" hasCustomPrompt="1"/>
          </p:nvPr>
        </p:nvSpPr>
        <p:spPr>
          <a:xfrm>
            <a:off x="909720"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01</a:t>
            </a:r>
          </a:p>
        </p:txBody>
      </p:sp>
      <p:sp>
        <p:nvSpPr>
          <p:cNvPr id="30" name="Text Placeholder 10">
            <a:extLst>
              <a:ext uri="{FF2B5EF4-FFF2-40B4-BE49-F238E27FC236}">
                <a16:creationId xmlns:a16="http://schemas.microsoft.com/office/drawing/2014/main" id="{3B63E898-FB81-4EE0-8103-4EAFB33DB57B}"/>
              </a:ext>
            </a:extLst>
          </p:cNvPr>
          <p:cNvSpPr>
            <a:spLocks noGrp="1"/>
          </p:cNvSpPr>
          <p:nvPr>
            <p:ph type="body" sz="quarter" idx="35"/>
          </p:nvPr>
        </p:nvSpPr>
        <p:spPr>
          <a:xfrm>
            <a:off x="3659907" y="3365571"/>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1" name="Text Placeholder 10">
            <a:extLst>
              <a:ext uri="{FF2B5EF4-FFF2-40B4-BE49-F238E27FC236}">
                <a16:creationId xmlns:a16="http://schemas.microsoft.com/office/drawing/2014/main" id="{6E878B82-F622-41BB-B00F-FFFCF91055B0}"/>
              </a:ext>
            </a:extLst>
          </p:cNvPr>
          <p:cNvSpPr>
            <a:spLocks noGrp="1"/>
          </p:cNvSpPr>
          <p:nvPr>
            <p:ph type="body" sz="quarter" idx="37" hasCustomPrompt="1"/>
          </p:nvPr>
        </p:nvSpPr>
        <p:spPr>
          <a:xfrm>
            <a:off x="3659907"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02</a:t>
            </a:r>
          </a:p>
        </p:txBody>
      </p:sp>
      <p:sp>
        <p:nvSpPr>
          <p:cNvPr id="33" name="Text Placeholder 10">
            <a:extLst>
              <a:ext uri="{FF2B5EF4-FFF2-40B4-BE49-F238E27FC236}">
                <a16:creationId xmlns:a16="http://schemas.microsoft.com/office/drawing/2014/main" id="{EF29DF1E-BEFB-406D-9E07-D31D121D31E6}"/>
              </a:ext>
            </a:extLst>
          </p:cNvPr>
          <p:cNvSpPr>
            <a:spLocks noGrp="1"/>
          </p:cNvSpPr>
          <p:nvPr>
            <p:ph type="body" sz="quarter" idx="38"/>
          </p:nvPr>
        </p:nvSpPr>
        <p:spPr>
          <a:xfrm>
            <a:off x="6336060" y="3365571"/>
            <a:ext cx="1833984" cy="314897"/>
          </a:xfrm>
          <a:prstGeom prst="rect">
            <a:avLst/>
          </a:prstGeom>
        </p:spPr>
        <p:txBody>
          <a:bodyPr vert="horz" lIns="0">
            <a:normAutofit/>
          </a:bodyPr>
          <a:lstStyle>
            <a:lvl1pPr marL="0" indent="0" algn="l">
              <a:buFontTx/>
              <a:buNone/>
              <a:defRPr sz="12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34" name="Text Placeholder 10">
            <a:extLst>
              <a:ext uri="{FF2B5EF4-FFF2-40B4-BE49-F238E27FC236}">
                <a16:creationId xmlns:a16="http://schemas.microsoft.com/office/drawing/2014/main" id="{A112E1D0-50F0-431A-8FEB-0E9D72E16C13}"/>
              </a:ext>
            </a:extLst>
          </p:cNvPr>
          <p:cNvSpPr>
            <a:spLocks noGrp="1"/>
          </p:cNvSpPr>
          <p:nvPr>
            <p:ph type="body" sz="quarter" idx="40" hasCustomPrompt="1"/>
          </p:nvPr>
        </p:nvSpPr>
        <p:spPr>
          <a:xfrm>
            <a:off x="6336060" y="2283565"/>
            <a:ext cx="1833984" cy="777896"/>
          </a:xfrm>
          <a:prstGeom prst="rect">
            <a:avLst/>
          </a:prstGeom>
        </p:spPr>
        <p:txBody>
          <a:bodyPr vert="horz" lIns="0"/>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03</a:t>
            </a:r>
          </a:p>
        </p:txBody>
      </p:sp>
      <p:sp>
        <p:nvSpPr>
          <p:cNvPr id="36" name="Text Placeholder 4">
            <a:extLst>
              <a:ext uri="{FF2B5EF4-FFF2-40B4-BE49-F238E27FC236}">
                <a16:creationId xmlns:a16="http://schemas.microsoft.com/office/drawing/2014/main" id="{634C3CBC-F1C6-4520-8156-08373C7AD35E}"/>
              </a:ext>
            </a:extLst>
          </p:cNvPr>
          <p:cNvSpPr>
            <a:spLocks noGrp="1"/>
          </p:cNvSpPr>
          <p:nvPr>
            <p:ph type="body" sz="quarter" idx="24"/>
          </p:nvPr>
        </p:nvSpPr>
        <p:spPr>
          <a:xfrm>
            <a:off x="909719"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4AF03489-E046-414D-B42F-98BA9D051321}"/>
              </a:ext>
            </a:extLst>
          </p:cNvPr>
          <p:cNvSpPr>
            <a:spLocks noGrp="1"/>
          </p:cNvSpPr>
          <p:nvPr>
            <p:ph type="body" sz="quarter" idx="41"/>
          </p:nvPr>
        </p:nvSpPr>
        <p:spPr>
          <a:xfrm>
            <a:off x="3659906"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629FDB55-10E2-4D84-A315-331F1D587052}"/>
              </a:ext>
            </a:extLst>
          </p:cNvPr>
          <p:cNvSpPr>
            <a:spLocks noGrp="1"/>
          </p:cNvSpPr>
          <p:nvPr>
            <p:ph type="body" sz="quarter" idx="42"/>
          </p:nvPr>
        </p:nvSpPr>
        <p:spPr>
          <a:xfrm>
            <a:off x="6336060" y="3680468"/>
            <a:ext cx="1833985" cy="1779086"/>
          </a:xfrm>
          <a:prstGeom prst="rect">
            <a:avLst/>
          </a:prstGeom>
        </p:spPr>
        <p:txBody>
          <a:bodyPr vert="horz" lIns="0"/>
          <a:lstStyle>
            <a:lvl1pPr marL="0" indent="0">
              <a:lnSpc>
                <a:spcPct val="150000"/>
              </a:lnSpc>
              <a:buNone/>
              <a:defRPr sz="1000">
                <a:solidFill>
                  <a:schemeClr val="tx1">
                    <a:lumMod val="75000"/>
                    <a:lumOff val="25000"/>
                  </a:schemeClr>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 name="Footer Placeholder 1">
            <a:extLst>
              <a:ext uri="{FF2B5EF4-FFF2-40B4-BE49-F238E27FC236}">
                <a16:creationId xmlns:a16="http://schemas.microsoft.com/office/drawing/2014/main" id="{227995E4-A079-477D-949C-F299EA004909}"/>
              </a:ext>
            </a:extLst>
          </p:cNvPr>
          <p:cNvSpPr>
            <a:spLocks noGrp="1"/>
          </p:cNvSpPr>
          <p:nvPr>
            <p:ph type="ftr" sz="quarter" idx="43"/>
          </p:nvPr>
        </p:nvSpPr>
        <p:spPr/>
        <p:txBody>
          <a:bodyPr/>
          <a:lstStyle/>
          <a:p>
            <a:endParaRPr lang="en-US"/>
          </a:p>
        </p:txBody>
      </p:sp>
    </p:spTree>
    <p:extLst>
      <p:ext uri="{BB962C8B-B14F-4D97-AF65-F5344CB8AC3E}">
        <p14:creationId xmlns:p14="http://schemas.microsoft.com/office/powerpoint/2010/main" val="2866832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3DABED-54F7-49E2-841B-DBB1194218B1}"/>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09DE0-E3B3-4699-B3DC-3AB6B32C32BF}"/>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2" name="Footer Placeholder 1">
            <a:extLst>
              <a:ext uri="{FF2B5EF4-FFF2-40B4-BE49-F238E27FC236}">
                <a16:creationId xmlns:a16="http://schemas.microsoft.com/office/drawing/2014/main" id="{A5162FB0-7368-43D1-921E-4F2709A2DA1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6791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ll Out_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E903E9-1DBC-49EC-9E39-573C3A52AF6D}"/>
              </a:ext>
            </a:extLst>
          </p:cNvPr>
          <p:cNvSpPr/>
          <p:nvPr userDrawn="1"/>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bg1"/>
                </a:solidFill>
                <a:latin typeface="Garamond" panose="02020404030301010803" pitchFamily="18"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D4925A6-7F8B-48DF-8DBF-9E8DEF66114C}"/>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053665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all Out_White">
    <p:spTree>
      <p:nvGrpSpPr>
        <p:cNvPr id="1" name=""/>
        <p:cNvGrpSpPr/>
        <p:nvPr/>
      </p:nvGrpSpPr>
      <p:grpSpPr>
        <a:xfrm>
          <a:off x="0" y="0"/>
          <a:ext cx="0" cy="0"/>
          <a:chOff x="0" y="0"/>
          <a:chExt cx="0" cy="0"/>
        </a:xfrm>
      </p:grpSpPr>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tx1"/>
                </a:solidFill>
                <a:latin typeface="Garamond" panose="02020404030301010803" pitchFamily="18"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07B6D1C-F241-46B6-BF5B-CCFDE1647897}"/>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5CC3645-21D3-4E32-94B5-157EE1B8CFA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610337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Left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4A1F2-1C89-4DD5-B68A-087A53486103}"/>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4">
            <a:extLst>
              <a:ext uri="{FF2B5EF4-FFF2-40B4-BE49-F238E27FC236}">
                <a16:creationId xmlns:a16="http://schemas.microsoft.com/office/drawing/2014/main" id="{7743013D-173C-4784-917E-6FD1FD7FD620}"/>
              </a:ext>
            </a:extLst>
          </p:cNvPr>
          <p:cNvSpPr>
            <a:spLocks noGrp="1"/>
          </p:cNvSpPr>
          <p:nvPr>
            <p:ph type="pic" sz="quarter" idx="16"/>
          </p:nvPr>
        </p:nvSpPr>
        <p:spPr>
          <a:xfrm>
            <a:off x="0" y="270999"/>
            <a:ext cx="3590925" cy="6586999"/>
          </a:xfrm>
          <a:prstGeom prst="rect">
            <a:avLst/>
          </a:prstGeom>
        </p:spPr>
        <p:txBody>
          <a:bodyPr vert="horz"/>
          <a:lstStyle>
            <a:lvl1pPr marL="0" indent="0">
              <a:buFontTx/>
              <a:buNone/>
              <a:defRPr lang="en-US"/>
            </a:lvl1pPr>
          </a:lstStyle>
          <a:p>
            <a:r>
              <a:rPr lang="en-US"/>
              <a:t>Click icon to add picture</a:t>
            </a:r>
          </a:p>
        </p:txBody>
      </p:sp>
      <p:sp>
        <p:nvSpPr>
          <p:cNvPr id="13" name="Content Placeholder 4">
            <a:extLst>
              <a:ext uri="{FF2B5EF4-FFF2-40B4-BE49-F238E27FC236}">
                <a16:creationId xmlns:a16="http://schemas.microsoft.com/office/drawing/2014/main" id="{E14C8AC2-90D9-4F54-B63A-F76680B80BC1}"/>
              </a:ext>
            </a:extLst>
          </p:cNvPr>
          <p:cNvSpPr>
            <a:spLocks noGrp="1"/>
          </p:cNvSpPr>
          <p:nvPr>
            <p:ph sz="quarter" idx="17" hasCustomPrompt="1"/>
          </p:nvPr>
        </p:nvSpPr>
        <p:spPr>
          <a:xfrm>
            <a:off x="3870960"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8A614020-6F12-4400-973C-C3E71B259607}"/>
              </a:ext>
            </a:extLst>
          </p:cNvPr>
          <p:cNvSpPr>
            <a:spLocks noGrp="1"/>
          </p:cNvSpPr>
          <p:nvPr>
            <p:ph type="title" hasCustomPrompt="1"/>
          </p:nvPr>
        </p:nvSpPr>
        <p:spPr>
          <a:xfrm>
            <a:off x="3870960" y="63246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cxnSp>
        <p:nvCxnSpPr>
          <p:cNvPr id="15" name="Straight Connector 14">
            <a:extLst>
              <a:ext uri="{FF2B5EF4-FFF2-40B4-BE49-F238E27FC236}">
                <a16:creationId xmlns:a16="http://schemas.microsoft.com/office/drawing/2014/main" id="{49ED6A1E-0EBB-4B14-8B56-CD9E962AEFA7}"/>
              </a:ext>
            </a:extLst>
          </p:cNvPr>
          <p:cNvCxnSpPr>
            <a:cxnSpLocks/>
          </p:cNvCxnSpPr>
          <p:nvPr userDrawn="1"/>
        </p:nvCxnSpPr>
        <p:spPr>
          <a:xfrm>
            <a:off x="3870960" y="179984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290CCD3-D552-420A-B1E7-0477911AD1B8}"/>
              </a:ext>
            </a:extLst>
          </p:cNvPr>
          <p:cNvSpPr>
            <a:spLocks noGrp="1"/>
          </p:cNvSpPr>
          <p:nvPr>
            <p:ph type="ftr" sz="quarter" idx="18"/>
          </p:nvPr>
        </p:nvSpPr>
        <p:spPr>
          <a:xfrm>
            <a:off x="3870960" y="6356350"/>
            <a:ext cx="3086100" cy="365125"/>
          </a:xfrm>
        </p:spPr>
        <p:txBody>
          <a:bodyPr/>
          <a:lstStyle/>
          <a:p>
            <a:endParaRPr lang="en-US"/>
          </a:p>
        </p:txBody>
      </p:sp>
    </p:spTree>
    <p:extLst>
      <p:ext uri="{BB962C8B-B14F-4D97-AF65-F5344CB8AC3E}">
        <p14:creationId xmlns:p14="http://schemas.microsoft.com/office/powerpoint/2010/main" val="258990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userDrawn="1"/>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34A1F2-1C89-4DD5-B68A-087A53486103}"/>
              </a:ext>
            </a:extLst>
          </p:cNvPr>
          <p:cNvSpPr/>
          <p:nvPr userDrawn="1"/>
        </p:nvSpPr>
        <p:spPr>
          <a:xfrm flipV="1">
            <a:off x="0" y="0"/>
            <a:ext cx="3590925" cy="6857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hasCustomPrompt="1"/>
          </p:nvPr>
        </p:nvSpPr>
        <p:spPr>
          <a:xfrm>
            <a:off x="3870960" y="1943099"/>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8321F0FE-4045-4B80-A419-067E552B9E9C}"/>
              </a:ext>
            </a:extLst>
          </p:cNvPr>
          <p:cNvSpPr>
            <a:spLocks noGrp="1"/>
          </p:cNvSpPr>
          <p:nvPr>
            <p:ph type="title" hasCustomPrompt="1"/>
          </p:nvPr>
        </p:nvSpPr>
        <p:spPr>
          <a:xfrm>
            <a:off x="3870960" y="63246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cxnSp>
        <p:nvCxnSpPr>
          <p:cNvPr id="32" name="Straight Connector 31">
            <a:extLst>
              <a:ext uri="{FF2B5EF4-FFF2-40B4-BE49-F238E27FC236}">
                <a16:creationId xmlns:a16="http://schemas.microsoft.com/office/drawing/2014/main" id="{C5409C51-85DF-4FE9-909C-935BCA71AEB6}"/>
              </a:ext>
            </a:extLst>
          </p:cNvPr>
          <p:cNvCxnSpPr>
            <a:cxnSpLocks/>
          </p:cNvCxnSpPr>
          <p:nvPr userDrawn="1"/>
        </p:nvCxnSpPr>
        <p:spPr>
          <a:xfrm>
            <a:off x="3870960" y="179984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358602" y="1943099"/>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9D82DF0-0C11-425D-AAF4-3C54926604BD}"/>
              </a:ext>
            </a:extLst>
          </p:cNvPr>
          <p:cNvSpPr>
            <a:spLocks noGrp="1"/>
          </p:cNvSpPr>
          <p:nvPr>
            <p:ph type="ftr" sz="quarter" idx="18"/>
          </p:nvPr>
        </p:nvSpPr>
        <p:spPr>
          <a:xfrm>
            <a:off x="3870960" y="6356350"/>
            <a:ext cx="3086100" cy="365125"/>
          </a:xfrm>
        </p:spPr>
        <p:txBody>
          <a:bodyPr/>
          <a:lstStyle/>
          <a:p>
            <a:endParaRPr lang="en-US"/>
          </a:p>
        </p:txBody>
      </p:sp>
    </p:spTree>
    <p:extLst>
      <p:ext uri="{BB962C8B-B14F-4D97-AF65-F5344CB8AC3E}">
        <p14:creationId xmlns:p14="http://schemas.microsoft.com/office/powerpoint/2010/main" val="67129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Right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4A1F2-1C89-4DD5-B68A-087A53486103}"/>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4">
            <a:extLst>
              <a:ext uri="{FF2B5EF4-FFF2-40B4-BE49-F238E27FC236}">
                <a16:creationId xmlns:a16="http://schemas.microsoft.com/office/drawing/2014/main" id="{2F186CF8-90AD-4CC8-A3F9-EA5C2EBDB04A}"/>
              </a:ext>
            </a:extLst>
          </p:cNvPr>
          <p:cNvSpPr>
            <a:spLocks noGrp="1"/>
          </p:cNvSpPr>
          <p:nvPr>
            <p:ph sz="quarter" idx="17" hasCustomPrompt="1"/>
          </p:nvPr>
        </p:nvSpPr>
        <p:spPr>
          <a:xfrm>
            <a:off x="676747"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a:extLst>
              <a:ext uri="{FF2B5EF4-FFF2-40B4-BE49-F238E27FC236}">
                <a16:creationId xmlns:a16="http://schemas.microsoft.com/office/drawing/2014/main" id="{289B1052-A064-4D29-AD87-785025F20281}"/>
              </a:ext>
            </a:extLst>
          </p:cNvPr>
          <p:cNvCxnSpPr>
            <a:cxnSpLocks/>
          </p:cNvCxnSpPr>
          <p:nvPr userDrawn="1"/>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24B4187-9493-4630-87CB-0F6A4EC8BEC5}"/>
              </a:ext>
            </a:extLst>
          </p:cNvPr>
          <p:cNvSpPr/>
          <p:nvPr userDrawn="1"/>
        </p:nvSpPr>
        <p:spPr>
          <a:xfrm flipV="1">
            <a:off x="0" y="-3222"/>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9A8DE14-591C-44A5-994E-73EC1584D420}"/>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30" name="Picture Placeholder 29">
            <a:extLst>
              <a:ext uri="{FF2B5EF4-FFF2-40B4-BE49-F238E27FC236}">
                <a16:creationId xmlns:a16="http://schemas.microsoft.com/office/drawing/2014/main" id="{8A1631B9-240B-44B4-BD2A-02407D960DAF}"/>
              </a:ext>
            </a:extLst>
          </p:cNvPr>
          <p:cNvSpPr>
            <a:spLocks noGrp="1"/>
          </p:cNvSpPr>
          <p:nvPr>
            <p:ph type="pic" sz="quarter" idx="16"/>
          </p:nvPr>
        </p:nvSpPr>
        <p:spPr>
          <a:xfrm>
            <a:off x="5553075" y="-1"/>
            <a:ext cx="3590925" cy="6857999"/>
          </a:xfrm>
          <a:custGeom>
            <a:avLst/>
            <a:gdLst>
              <a:gd name="connsiteX0" fmla="*/ 0 w 3590925"/>
              <a:gd name="connsiteY0" fmla="*/ 0 h 6857999"/>
              <a:gd name="connsiteX1" fmla="*/ 3590925 w 3590925"/>
              <a:gd name="connsiteY1" fmla="*/ 0 h 6857999"/>
              <a:gd name="connsiteX2" fmla="*/ 3590925 w 3590925"/>
              <a:gd name="connsiteY2" fmla="*/ 6857999 h 6857999"/>
              <a:gd name="connsiteX3" fmla="*/ 0 w 3590925"/>
              <a:gd name="connsiteY3" fmla="*/ 6857999 h 6857999"/>
              <a:gd name="connsiteX4" fmla="*/ 0 w 3590925"/>
              <a:gd name="connsiteY4" fmla="*/ 270999 h 6857999"/>
              <a:gd name="connsiteX5" fmla="*/ 3045919 w 3590925"/>
              <a:gd name="connsiteY5" fmla="*/ 270999 h 6857999"/>
              <a:gd name="connsiteX6" fmla="*/ 3045919 w 3590925"/>
              <a:gd name="connsiteY6" fmla="*/ 1 h 6857999"/>
              <a:gd name="connsiteX7" fmla="*/ 0 w 3590925"/>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925" h="6857999">
                <a:moveTo>
                  <a:pt x="0" y="0"/>
                </a:moveTo>
                <a:lnTo>
                  <a:pt x="3590925" y="0"/>
                </a:lnTo>
                <a:lnTo>
                  <a:pt x="3590925" y="6857999"/>
                </a:lnTo>
                <a:lnTo>
                  <a:pt x="0" y="6857999"/>
                </a:lnTo>
                <a:lnTo>
                  <a:pt x="0" y="270999"/>
                </a:lnTo>
                <a:lnTo>
                  <a:pt x="3045919" y="270999"/>
                </a:lnTo>
                <a:lnTo>
                  <a:pt x="3045919" y="1"/>
                </a:lnTo>
                <a:lnTo>
                  <a:pt x="0" y="1"/>
                </a:lnTo>
                <a:close/>
              </a:path>
            </a:pathLst>
          </a:custGeom>
        </p:spPr>
        <p:txBody>
          <a:bodyPr vert="horz" wrap="square">
            <a:noAutofit/>
          </a:bodyPr>
          <a:lstStyle>
            <a:lvl1pPr marL="0" indent="0">
              <a:buFontTx/>
              <a:buNone/>
              <a:defRPr lang="en-US">
                <a:solidFill>
                  <a:schemeClr val="bg1"/>
                </a:solidFill>
              </a:defRPr>
            </a:lvl1pPr>
          </a:lstStyle>
          <a:p>
            <a:r>
              <a:rPr lang="en-US"/>
              <a:t>Click icon to add picture</a:t>
            </a:r>
          </a:p>
        </p:txBody>
      </p:sp>
      <p:sp>
        <p:nvSpPr>
          <p:cNvPr id="2" name="Footer Placeholder 1">
            <a:extLst>
              <a:ext uri="{FF2B5EF4-FFF2-40B4-BE49-F238E27FC236}">
                <a16:creationId xmlns:a16="http://schemas.microsoft.com/office/drawing/2014/main" id="{08A98440-BEBE-47CC-AECD-1990007220D1}"/>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839364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debar Right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4458A4-F82D-4E6A-A363-176F6E6C80CB}"/>
              </a:ext>
            </a:extLst>
          </p:cNvPr>
          <p:cNvSpPr/>
          <p:nvPr userDrawn="1"/>
        </p:nvSpPr>
        <p:spPr>
          <a:xfrm rot="10800000" flipV="1">
            <a:off x="5548482" y="-1"/>
            <a:ext cx="3595515" cy="6857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a:extLst>
              <a:ext uri="{FF2B5EF4-FFF2-40B4-BE49-F238E27FC236}">
                <a16:creationId xmlns:a16="http://schemas.microsoft.com/office/drawing/2014/main" id="{B12B412B-29CD-4ECA-8030-98D34532DBAD}"/>
              </a:ext>
            </a:extLst>
          </p:cNvPr>
          <p:cNvSpPr>
            <a:spLocks noGrp="1"/>
          </p:cNvSpPr>
          <p:nvPr>
            <p:ph sz="quarter" idx="16" hasCustomPrompt="1"/>
          </p:nvPr>
        </p:nvSpPr>
        <p:spPr>
          <a:xfrm>
            <a:off x="676747"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B6D18D5F-1BFF-4821-9ACA-43586FE3501A}"/>
              </a:ext>
            </a:extLst>
          </p:cNvPr>
          <p:cNvCxnSpPr>
            <a:cxnSpLocks/>
          </p:cNvCxnSpPr>
          <p:nvPr userDrawn="1"/>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1312679-AE07-494B-883E-C901DE588351}"/>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14" name="Content Placeholder 4">
            <a:extLst>
              <a:ext uri="{FF2B5EF4-FFF2-40B4-BE49-F238E27FC236}">
                <a16:creationId xmlns:a16="http://schemas.microsoft.com/office/drawing/2014/main" id="{8FDCED15-E7B1-4A40-BEE2-4DD196A0427C}"/>
              </a:ext>
            </a:extLst>
          </p:cNvPr>
          <p:cNvSpPr>
            <a:spLocks noGrp="1"/>
          </p:cNvSpPr>
          <p:nvPr>
            <p:ph sz="quarter" idx="17" hasCustomPrompt="1"/>
          </p:nvPr>
        </p:nvSpPr>
        <p:spPr>
          <a:xfrm>
            <a:off x="5909379" y="1943100"/>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BD6229D5-6EF4-4A56-8313-E0CA6E6BB3C9}"/>
              </a:ext>
            </a:extLst>
          </p:cNvPr>
          <p:cNvSpPr txBox="1"/>
          <p:nvPr userDrawn="1"/>
        </p:nvSpPr>
        <p:spPr>
          <a:xfrm>
            <a:off x="7894622" y="6464171"/>
            <a:ext cx="704372" cy="215444"/>
          </a:xfrm>
          <a:prstGeom prst="rect">
            <a:avLst/>
          </a:prstGeom>
          <a:noFill/>
        </p:spPr>
        <p:txBody>
          <a:bodyPr wrap="square" rtlCol="0">
            <a:spAutoFit/>
          </a:bodyPr>
          <a:lstStyle/>
          <a:p>
            <a:pPr algn="r"/>
            <a:fld id="{CC445941-74CC-4112-9061-4DB01C9C0019}" type="slidenum">
              <a:rPr lang="en-US" sz="800" smtClean="0">
                <a:solidFill>
                  <a:schemeClr val="bg1"/>
                </a:solidFill>
              </a:rPr>
              <a:pPr algn="r"/>
              <a:t>‹#›</a:t>
            </a:fld>
            <a:endParaRPr lang="en-US" sz="800">
              <a:solidFill>
                <a:schemeClr val="bg1"/>
              </a:solidFill>
            </a:endParaRPr>
          </a:p>
        </p:txBody>
      </p:sp>
      <p:sp>
        <p:nvSpPr>
          <p:cNvPr id="9" name="Text Placeholder 8">
            <a:extLst>
              <a:ext uri="{FF2B5EF4-FFF2-40B4-BE49-F238E27FC236}">
                <a16:creationId xmlns:a16="http://schemas.microsoft.com/office/drawing/2014/main" id="{BC721790-343C-4EDB-83B2-E10EC07AE283}"/>
              </a:ext>
            </a:extLst>
          </p:cNvPr>
          <p:cNvSpPr txBox="1">
            <a:spLocks/>
          </p:cNvSpPr>
          <p:nvPr userDrawn="1"/>
        </p:nvSpPr>
        <p:spPr>
          <a:xfrm>
            <a:off x="3832891" y="6460401"/>
            <a:ext cx="4603514" cy="219456"/>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a:solidFill>
                  <a:schemeClr val="bg1"/>
                </a:solidFill>
              </a:rPr>
              <a:t>LOCKTON COMPANIES  |</a:t>
            </a:r>
          </a:p>
        </p:txBody>
      </p:sp>
      <p:sp>
        <p:nvSpPr>
          <p:cNvPr id="2" name="Footer Placeholder 1">
            <a:extLst>
              <a:ext uri="{FF2B5EF4-FFF2-40B4-BE49-F238E27FC236}">
                <a16:creationId xmlns:a16="http://schemas.microsoft.com/office/drawing/2014/main" id="{8AA5C25D-C3BC-425E-97FA-70D7428BBA44}"/>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038508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hibit Layout">
    <p:spTree>
      <p:nvGrpSpPr>
        <p:cNvPr id="1" name=""/>
        <p:cNvGrpSpPr/>
        <p:nvPr/>
      </p:nvGrpSpPr>
      <p:grpSpPr>
        <a:xfrm>
          <a:off x="0" y="0"/>
          <a:ext cx="0" cy="0"/>
          <a:chOff x="0" y="0"/>
          <a:chExt cx="0" cy="0"/>
        </a:xfrm>
      </p:grpSpPr>
      <p:sp>
        <p:nvSpPr>
          <p:cNvPr id="9" name="Rectangle 8"/>
          <p:cNvSpPr/>
          <p:nvPr userDrawn="1"/>
        </p:nvSpPr>
        <p:spPr bwMode="auto">
          <a:xfrm>
            <a:off x="-1" y="0"/>
            <a:ext cx="6144883" cy="6858000"/>
          </a:xfrm>
          <a:prstGeom prst="rect">
            <a:avLst/>
          </a:prstGeom>
          <a:solidFill>
            <a:srgbClr val="E8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Segoe UI" panose="020B0502040204020203" pitchFamily="34" charset="0"/>
            </a:endParaRPr>
          </a:p>
        </p:txBody>
      </p:sp>
      <p:sp>
        <p:nvSpPr>
          <p:cNvPr id="11" name="Content Placeholder 7">
            <a:extLst>
              <a:ext uri="{FF2B5EF4-FFF2-40B4-BE49-F238E27FC236}">
                <a16:creationId xmlns:a16="http://schemas.microsoft.com/office/drawing/2014/main" id="{2E5EAF36-B329-4290-91FC-0BD304F27918}"/>
              </a:ext>
            </a:extLst>
          </p:cNvPr>
          <p:cNvSpPr>
            <a:spLocks noGrp="1"/>
          </p:cNvSpPr>
          <p:nvPr>
            <p:ph sz="quarter" idx="18"/>
          </p:nvPr>
        </p:nvSpPr>
        <p:spPr>
          <a:xfrm>
            <a:off x="6452533" y="1943100"/>
            <a:ext cx="2362200" cy="4143373"/>
          </a:xfrm>
          <a:prstGeom prst="rect">
            <a:avLst/>
          </a:prstGeom>
        </p:spPr>
        <p:txBody>
          <a:bodyPr/>
          <a:lstStyle>
            <a:lvl1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4B94D49-B7DC-4F85-A20A-9EB185358B06}"/>
              </a:ext>
            </a:extLst>
          </p:cNvPr>
          <p:cNvSpPr>
            <a:spLocks noGrp="1"/>
          </p:cNvSpPr>
          <p:nvPr>
            <p:ph sz="quarter" idx="16" hasCustomPrompt="1"/>
          </p:nvPr>
        </p:nvSpPr>
        <p:spPr>
          <a:xfrm>
            <a:off x="676747" y="1943100"/>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365A958-1B9A-481D-A5D8-B5521C3CEB38}"/>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ECF2F52-BABC-4F57-9C85-603CDFF31B55}"/>
              </a:ext>
            </a:extLst>
          </p:cNvPr>
          <p:cNvCxnSpPr>
            <a:cxnSpLocks/>
          </p:cNvCxnSpPr>
          <p:nvPr userDrawn="1"/>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A498E1-53A2-4FBE-9CB1-5032E231AD31}"/>
              </a:ext>
            </a:extLst>
          </p:cNvPr>
          <p:cNvSpPr>
            <a:spLocks noGrp="1"/>
          </p:cNvSpPr>
          <p:nvPr>
            <p:ph type="title" hasCustomPrompt="1"/>
          </p:nvPr>
        </p:nvSpPr>
        <p:spPr>
          <a:xfrm>
            <a:off x="676747" y="659511"/>
            <a:ext cx="4482465"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slide header</a:t>
            </a:r>
          </a:p>
        </p:txBody>
      </p:sp>
      <p:sp>
        <p:nvSpPr>
          <p:cNvPr id="2" name="Footer Placeholder 1">
            <a:extLst>
              <a:ext uri="{FF2B5EF4-FFF2-40B4-BE49-F238E27FC236}">
                <a16:creationId xmlns:a16="http://schemas.microsoft.com/office/drawing/2014/main" id="{2F19B5C5-43D5-47A0-9315-FA83222DBA49}"/>
              </a:ext>
            </a:extLst>
          </p:cNvPr>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289248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787229"/>
            <a:ext cx="6867083" cy="3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5486D41-2C9D-4813-9FCD-CE92CBACB922}"/>
              </a:ext>
            </a:extLst>
          </p:cNvPr>
          <p:cNvCxnSpPr>
            <a:cxnSpLocks/>
          </p:cNvCxnSpPr>
          <p:nvPr userDrawn="1"/>
        </p:nvCxnSpPr>
        <p:spPr>
          <a:xfrm>
            <a:off x="429949" y="2821753"/>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429949" y="870577"/>
            <a:ext cx="5510622" cy="1796955"/>
          </a:xfrm>
          <a:prstGeom prst="rect">
            <a:avLst/>
          </a:prstGeom>
        </p:spPr>
        <p:txBody>
          <a:bodyPr lIns="0" anchor="b"/>
          <a:lstStyle>
            <a:lvl1pPr algn="l">
              <a:lnSpc>
                <a:spcPts val="4200"/>
              </a:lnSpc>
              <a:defRPr sz="4000" i="0">
                <a:solidFill>
                  <a:schemeClr val="bg1"/>
                </a:solidFill>
                <a:latin typeface="Garamond" panose="02020404030301010803" pitchFamily="18" charset="0"/>
              </a:defRPr>
            </a:lvl1pPr>
          </a:lstStyle>
          <a:p>
            <a:r>
              <a:rPr lang="en-US"/>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429949" y="2975974"/>
            <a:ext cx="5510622" cy="1147909"/>
          </a:xfrm>
          <a:prstGeom prst="rect">
            <a:avLst/>
          </a:prstGeom>
        </p:spPr>
        <p:txBody>
          <a:bodyPr l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429948" y="6313851"/>
            <a:ext cx="4603514"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8A866CA2-65DB-436F-8D60-EF1B866F9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3003884879"/>
      </p:ext>
    </p:extLst>
  </p:cSld>
  <p:clrMapOvr>
    <a:masterClrMapping/>
  </p:clrMapOvr>
  <p:extLst>
    <p:ext uri="{DCECCB84-F9BA-43D5-87BE-67443E8EF086}">
      <p15:sldGuideLst xmlns:p15="http://schemas.microsoft.com/office/powerpoint/2012/main">
        <p15:guide id="1" orient="horz" pos="4152">
          <p15:clr>
            <a:srgbClr val="FBAE40"/>
          </p15:clr>
        </p15:guide>
        <p15:guide id="2" pos="3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BDCE87-6A52-4B18-AC40-398BBA15F662}"/>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865CC11-525C-45CC-8064-51FB41CFE30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3758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extLst>
              <p:ext uri="{D42A27DB-BD31-4B8C-83A1-F6EECF244321}">
                <p14:modId xmlns:p14="http://schemas.microsoft.com/office/powerpoint/2010/main" val="292761841"/>
              </p:ext>
            </p:extLst>
          </p:nvPr>
        </p:nvGraphicFramePr>
        <p:xfrm>
          <a:off x="685800" y="1417319"/>
          <a:ext cx="7829550" cy="4735815"/>
        </p:xfrm>
        <a:graphic>
          <a:graphicData uri="http://schemas.openxmlformats.org/drawingml/2006/table">
            <a:tbl>
              <a:tblPr firstRow="1" bandRow="1"/>
              <a:tblGrid>
                <a:gridCol w="7829550">
                  <a:extLst>
                    <a:ext uri="{9D8B030D-6E8A-4147-A177-3AD203B41FA5}">
                      <a16:colId xmlns:a16="http://schemas.microsoft.com/office/drawing/2014/main" val="20000"/>
                    </a:ext>
                  </a:extLst>
                </a:gridCol>
              </a:tblGrid>
              <a:tr h="315721">
                <a:tc>
                  <a:txBody>
                    <a:bodyPr/>
                    <a:lstStyle/>
                    <a:p>
                      <a:endParaRPr lang="en-US" sz="1200">
                        <a:latin typeface="Segoe UI" panose="020B0502040204020203" pitchFamily="34" charset="0"/>
                      </a:endParaRPr>
                    </a:p>
                  </a:txBody>
                  <a:tcPr>
                    <a:lnL w="12700" cmpd="sng">
                      <a:noFill/>
                    </a:lnL>
                    <a:lnR w="12700" cmpd="sng">
                      <a:noFill/>
                    </a:lnR>
                    <a:lnT w="6350" cap="flat" cmpd="sng" algn="ctr">
                      <a:no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89391"/>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392226"/>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988383"/>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671371"/>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671203"/>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858432"/>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951264"/>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389628"/>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17853"/>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763175"/>
                  </a:ext>
                </a:extLst>
              </a:tr>
              <a:tr h="315721">
                <a:tc>
                  <a:txBody>
                    <a:body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35507"/>
                  </a:ext>
                </a:extLst>
              </a:tr>
              <a:tr h="315721">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572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2BE4B3C6-4036-4A4F-952A-FBC7655CD8A1}"/>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E00397-3E11-4E96-A0AE-0E4354BC98FC}"/>
              </a:ext>
            </a:extLst>
          </p:cNvPr>
          <p:cNvSpPr txBox="1"/>
          <p:nvPr userDrawn="1"/>
        </p:nvSpPr>
        <p:spPr>
          <a:xfrm>
            <a:off x="685800" y="704863"/>
            <a:ext cx="7863840" cy="707886"/>
          </a:xfrm>
          <a:prstGeom prst="rect">
            <a:avLst/>
          </a:prstGeom>
          <a:noFill/>
        </p:spPr>
        <p:txBody>
          <a:bodyPr wrap="square" rtlCol="0">
            <a:spAutoFit/>
          </a:bodyPr>
          <a:lstStyle/>
          <a:p>
            <a:r>
              <a:rPr lang="en-US" sz="4000" i="1">
                <a:solidFill>
                  <a:schemeClr val="tx1"/>
                </a:solidFill>
                <a:latin typeface="Garamond" panose="02020404030301010803" pitchFamily="18" charset="0"/>
              </a:rPr>
              <a:t>Notes</a:t>
            </a:r>
          </a:p>
        </p:txBody>
      </p:sp>
      <p:sp>
        <p:nvSpPr>
          <p:cNvPr id="2" name="Footer Placeholder 1">
            <a:extLst>
              <a:ext uri="{FF2B5EF4-FFF2-40B4-BE49-F238E27FC236}">
                <a16:creationId xmlns:a16="http://schemas.microsoft.com/office/drawing/2014/main" id="{73574AFE-3090-4BA1-9DE6-CC0D8B431D1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81258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pyright - Black">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2BDF5D-8C1A-44B0-BC75-41587FE326A7}"/>
              </a:ext>
            </a:extLst>
          </p:cNvPr>
          <p:cNvSpPr>
            <a:spLocks noGrp="1"/>
          </p:cNvSpPr>
          <p:nvPr>
            <p:ph type="ftr" sz="quarter" idx="10"/>
          </p:nvPr>
        </p:nvSpPr>
        <p:spPr>
          <a:xfrm>
            <a:off x="436383" y="6492875"/>
            <a:ext cx="3086100" cy="365125"/>
          </a:xfrm>
        </p:spPr>
        <p:txBody>
          <a:bodyPr/>
          <a:lstStyle/>
          <a:p>
            <a:endParaRPr lang="en-US"/>
          </a:p>
        </p:txBody>
      </p:sp>
      <p:sp>
        <p:nvSpPr>
          <p:cNvPr id="4" name="TextBox 3">
            <a:extLst>
              <a:ext uri="{FF2B5EF4-FFF2-40B4-BE49-F238E27FC236}">
                <a16:creationId xmlns:a16="http://schemas.microsoft.com/office/drawing/2014/main" id="{D700DD20-52A6-4079-89A6-6552920B1995}"/>
              </a:ext>
            </a:extLst>
          </p:cNvPr>
          <p:cNvSpPr txBox="1"/>
          <p:nvPr userDrawn="1"/>
        </p:nvSpPr>
        <p:spPr>
          <a:xfrm>
            <a:off x="436383" y="646254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a:solidFill>
                  <a:schemeClr val="bg1"/>
                </a:solidFill>
                <a:effectLst/>
                <a:latin typeface="+mn-lt"/>
                <a:ea typeface="+mn-ea"/>
                <a:cs typeface="+mn-cs"/>
              </a:rPr>
              <a:t>© 2021 Lockton Companies. All rights reserved.</a:t>
            </a:r>
            <a:endParaRPr lang="en-US" sz="600">
              <a:solidFill>
                <a:schemeClr val="bg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436383" y="2952393"/>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a:solidFill>
                    <a:schemeClr val="bg1"/>
                  </a:solidFill>
                  <a:latin typeface="Garamond" panose="02020404030301010803" pitchFamily="18" charset="0"/>
                </a:rPr>
                <a:t>Independence changes everything.</a:t>
              </a:r>
            </a:p>
          </p:txBody>
        </p:sp>
      </p:grpSp>
      <p:pic>
        <p:nvPicPr>
          <p:cNvPr id="6" name="Picture 5">
            <a:extLst>
              <a:ext uri="{FF2B5EF4-FFF2-40B4-BE49-F238E27FC236}">
                <a16:creationId xmlns:a16="http://schemas.microsoft.com/office/drawing/2014/main" id="{2B0D56CB-D2C9-424A-8A4F-4C11CC39EF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4020" y="5446995"/>
            <a:ext cx="1981204" cy="1207010"/>
          </a:xfrm>
          <a:prstGeom prst="rect">
            <a:avLst/>
          </a:prstGeom>
        </p:spPr>
      </p:pic>
    </p:spTree>
    <p:extLst>
      <p:ext uri="{BB962C8B-B14F-4D97-AF65-F5344CB8AC3E}">
        <p14:creationId xmlns:p14="http://schemas.microsoft.com/office/powerpoint/2010/main" val="2384443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52"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pyright - Whit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7F7151-47AF-499F-8A85-370FC42795F9}"/>
              </a:ext>
            </a:extLst>
          </p:cNvPr>
          <p:cNvSpPr>
            <a:spLocks noGrp="1"/>
          </p:cNvSpPr>
          <p:nvPr>
            <p:ph type="ftr" sz="quarter" idx="10"/>
          </p:nvPr>
        </p:nvSpPr>
        <p:spPr>
          <a:xfrm>
            <a:off x="436383" y="6492875"/>
            <a:ext cx="3086100" cy="365125"/>
          </a:xfrm>
        </p:spPr>
        <p:txBody>
          <a:bodyPr/>
          <a:lstStyle/>
          <a:p>
            <a:endParaRPr lang="en-US"/>
          </a:p>
        </p:txBody>
      </p:sp>
      <p:sp>
        <p:nvSpPr>
          <p:cNvPr id="4" name="TextBox 3">
            <a:extLst>
              <a:ext uri="{FF2B5EF4-FFF2-40B4-BE49-F238E27FC236}">
                <a16:creationId xmlns:a16="http://schemas.microsoft.com/office/drawing/2014/main" id="{D700DD20-52A6-4079-89A6-6552920B1995}"/>
              </a:ext>
            </a:extLst>
          </p:cNvPr>
          <p:cNvSpPr txBox="1"/>
          <p:nvPr userDrawn="1"/>
        </p:nvSpPr>
        <p:spPr>
          <a:xfrm>
            <a:off x="436383" y="646254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a:solidFill>
                  <a:schemeClr val="tx1"/>
                </a:solidFill>
                <a:effectLst/>
                <a:latin typeface="+mn-lt"/>
                <a:ea typeface="+mn-ea"/>
                <a:cs typeface="+mn-cs"/>
              </a:rPr>
              <a:t>© 2021 Lockton Companies. All rights reserved.</a:t>
            </a:r>
            <a:endParaRPr lang="en-US" sz="600">
              <a:solidFill>
                <a:schemeClr val="tx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436383" y="2952393"/>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a:solidFill>
                    <a:schemeClr val="tx1"/>
                  </a:solidFill>
                  <a:latin typeface="Garamond" panose="02020404030301010803" pitchFamily="18" charset="0"/>
                </a:rPr>
                <a:t>Independence changes everything.</a:t>
              </a:r>
            </a:p>
          </p:txBody>
        </p:sp>
      </p:grpSp>
      <p:pic>
        <p:nvPicPr>
          <p:cNvPr id="9" name="Picture 8">
            <a:extLst>
              <a:ext uri="{FF2B5EF4-FFF2-40B4-BE49-F238E27FC236}">
                <a16:creationId xmlns:a16="http://schemas.microsoft.com/office/drawing/2014/main" id="{2167AE57-A5D2-4CC0-970F-5DCF9F06E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5544" y="5446995"/>
            <a:ext cx="1978156" cy="1207010"/>
          </a:xfrm>
          <a:prstGeom prst="rect">
            <a:avLst/>
          </a:prstGeom>
        </p:spPr>
      </p:pic>
    </p:spTree>
    <p:extLst>
      <p:ext uri="{BB962C8B-B14F-4D97-AF65-F5344CB8AC3E}">
        <p14:creationId xmlns:p14="http://schemas.microsoft.com/office/powerpoint/2010/main" val="21963515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52">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r 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a:t>Click to add graph header</a:t>
            </a:r>
          </a:p>
        </p:txBody>
      </p:sp>
      <p:sp>
        <p:nvSpPr>
          <p:cNvPr id="39" name="Rectangle 38">
            <a:extLst>
              <a:ext uri="{FF2B5EF4-FFF2-40B4-BE49-F238E27FC236}">
                <a16:creationId xmlns:a16="http://schemas.microsoft.com/office/drawing/2014/main" id="{3DE5993E-5B81-4D54-BE87-0186C020862F}"/>
              </a:ext>
            </a:extLst>
          </p:cNvPr>
          <p:cNvSpPr/>
          <p:nvPr userDrawn="1"/>
        </p:nvSpPr>
        <p:spPr>
          <a:xfrm>
            <a:off x="685800" y="2058954"/>
            <a:ext cx="7699249" cy="4267293"/>
          </a:xfrm>
          <a:prstGeom prst="rect">
            <a:avLst/>
          </a:prstGeom>
          <a:solidFill>
            <a:srgbClr val="E8EB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a:extLst>
              <a:ext uri="{FF2B5EF4-FFF2-40B4-BE49-F238E27FC236}">
                <a16:creationId xmlns:a16="http://schemas.microsoft.com/office/drawing/2014/main" id="{54719537-FB6D-404A-8917-E1E195E16875}"/>
              </a:ext>
            </a:extLst>
          </p:cNvPr>
          <p:cNvSpPr>
            <a:spLocks noGrp="1"/>
          </p:cNvSpPr>
          <p:nvPr>
            <p:ph type="chart" sz="quarter" idx="10"/>
          </p:nvPr>
        </p:nvSpPr>
        <p:spPr>
          <a:xfrm>
            <a:off x="793329" y="2118631"/>
            <a:ext cx="7484191" cy="4147939"/>
          </a:xfrm>
        </p:spPr>
        <p:txBody>
          <a:bodyPr/>
          <a:lstStyle/>
          <a:p>
            <a:r>
              <a:rPr lang="en-US"/>
              <a:t>Click icon to add chart</a:t>
            </a:r>
          </a:p>
        </p:txBody>
      </p:sp>
    </p:spTree>
    <p:extLst>
      <p:ext uri="{BB962C8B-B14F-4D97-AF65-F5344CB8AC3E}">
        <p14:creationId xmlns:p14="http://schemas.microsoft.com/office/powerpoint/2010/main" val="3678056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BDCE87-6A52-4B18-AC40-398BBA15F662}"/>
              </a:ext>
            </a:extLst>
          </p:cNvPr>
          <p:cNvSpPr/>
          <p:nvPr userDrawn="1"/>
        </p:nvSpPr>
        <p:spPr>
          <a:xfrm flipV="1">
            <a:off x="0" y="1"/>
            <a:ext cx="9144000" cy="30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Segoe UI"/>
              <a:cs typeface="Arial"/>
            </a:endParaRPr>
          </a:p>
        </p:txBody>
      </p:sp>
      <p:sp>
        <p:nvSpPr>
          <p:cNvPr id="3" name="Title 1">
            <a:extLst>
              <a:ext uri="{FF2B5EF4-FFF2-40B4-BE49-F238E27FC236}">
                <a16:creationId xmlns:a16="http://schemas.microsoft.com/office/drawing/2014/main" id="{AE76CA77-4E65-445B-95F6-98899E029775}"/>
              </a:ext>
            </a:extLst>
          </p:cNvPr>
          <p:cNvSpPr>
            <a:spLocks noGrp="1"/>
          </p:cNvSpPr>
          <p:nvPr>
            <p:ph type="ctrTitle"/>
          </p:nvPr>
        </p:nvSpPr>
        <p:spPr>
          <a:xfrm>
            <a:off x="1289328" y="2317599"/>
            <a:ext cx="7324990" cy="958223"/>
          </a:xfrm>
          <a:prstGeom prst="rect">
            <a:avLst/>
          </a:prstGeom>
        </p:spPr>
        <p:txBody>
          <a:bodyPr lIns="0" anchor="b">
            <a:normAutofit/>
          </a:bodyPr>
          <a:lstStyle>
            <a:lvl1pPr algn="l">
              <a:lnSpc>
                <a:spcPts val="3150"/>
              </a:lnSpc>
              <a:defRPr sz="3600" i="1">
                <a:solidFill>
                  <a:schemeClr val="tx1"/>
                </a:solidFill>
                <a:latin typeface="+mj-lt"/>
              </a:defRPr>
            </a:lvl1pPr>
          </a:lstStyle>
          <a:p>
            <a:endParaRPr lang="en-US"/>
          </a:p>
        </p:txBody>
      </p:sp>
      <p:cxnSp>
        <p:nvCxnSpPr>
          <p:cNvPr id="5" name="Straight Connector 4">
            <a:extLst>
              <a:ext uri="{FF2B5EF4-FFF2-40B4-BE49-F238E27FC236}">
                <a16:creationId xmlns:a16="http://schemas.microsoft.com/office/drawing/2014/main" id="{0D7EF53E-DE3B-48BA-84C7-970AF4EE3D4A}"/>
              </a:ext>
            </a:extLst>
          </p:cNvPr>
          <p:cNvCxnSpPr/>
          <p:nvPr userDrawn="1"/>
        </p:nvCxnSpPr>
        <p:spPr>
          <a:xfrm>
            <a:off x="1289327" y="3277744"/>
            <a:ext cx="78638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464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userDrawn="1"/>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1534A1F2-1C89-4DD5-B68A-087A53486103}"/>
              </a:ext>
            </a:extLst>
          </p:cNvPr>
          <p:cNvSpPr/>
          <p:nvPr userDrawn="1"/>
        </p:nvSpPr>
        <p:spPr>
          <a:xfrm flipV="1">
            <a:off x="5553075" y="2"/>
            <a:ext cx="3590925" cy="6857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6" hasCustomPrompt="1"/>
          </p:nvPr>
        </p:nvSpPr>
        <p:spPr>
          <a:xfrm>
            <a:off x="293927" y="1854201"/>
            <a:ext cx="4482465" cy="4143375"/>
          </a:xfrm>
          <a:prstGeom prst="rect">
            <a:avLst/>
          </a:prstGeo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8321F0FE-4045-4B80-A419-067E552B9E9C}"/>
              </a:ext>
            </a:extLst>
          </p:cNvPr>
          <p:cNvSpPr>
            <a:spLocks noGrp="1"/>
          </p:cNvSpPr>
          <p:nvPr>
            <p:ph type="title" hasCustomPrompt="1"/>
          </p:nvPr>
        </p:nvSpPr>
        <p:spPr>
          <a:xfrm>
            <a:off x="293927" y="543561"/>
            <a:ext cx="4482465" cy="1024128"/>
          </a:xfrm>
          <a:prstGeom prst="rect">
            <a:avLst/>
          </a:prstGeom>
        </p:spPr>
        <p:txBody>
          <a:bodyPr lIns="0" anchor="b" anchorCtr="0"/>
          <a:lstStyle>
            <a:lvl1pPr algn="l">
              <a:defRPr sz="3000" i="1">
                <a:solidFill>
                  <a:schemeClr val="tx1"/>
                </a:solidFill>
                <a:latin typeface="Garamond" panose="02020404030301010803" pitchFamily="18" charset="0"/>
              </a:defRPr>
            </a:lvl1pPr>
          </a:lstStyle>
          <a:p>
            <a:r>
              <a:rPr lang="en-US"/>
              <a:t>Click to add slide header</a:t>
            </a:r>
          </a:p>
        </p:txBody>
      </p: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5962462" y="1857375"/>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61F6093-B24F-C342-9DCA-10AE561474D0}"/>
              </a:ext>
            </a:extLst>
          </p:cNvPr>
          <p:cNvCxnSpPr>
            <a:cxnSpLocks/>
          </p:cNvCxnSpPr>
          <p:nvPr userDrawn="1"/>
        </p:nvCxnSpPr>
        <p:spPr>
          <a:xfrm>
            <a:off x="293927" y="1706303"/>
            <a:ext cx="199836"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C198C4-2951-4877-B50D-BE93B4D696A4}"/>
              </a:ext>
            </a:extLst>
          </p:cNvPr>
          <p:cNvSpPr txBox="1"/>
          <p:nvPr userDrawn="1"/>
        </p:nvSpPr>
        <p:spPr>
          <a:xfrm>
            <a:off x="7893918" y="6479560"/>
            <a:ext cx="705076" cy="184666"/>
          </a:xfrm>
          <a:prstGeom prst="rect">
            <a:avLst/>
          </a:prstGeom>
          <a:noFill/>
        </p:spPr>
        <p:txBody>
          <a:bodyPr wrap="square" rtlCol="0" anchor="ct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r"/>
            <a:fld id="{CC445941-74CC-4112-9061-4DB01C9C0019}" type="slidenum">
              <a:rPr lang="en-US" sz="600" smtClean="0">
                <a:solidFill>
                  <a:schemeClr val="bg1"/>
                </a:solidFill>
              </a:rPr>
              <a:pPr algn="r"/>
              <a:t>‹#›</a:t>
            </a:fld>
            <a:endParaRPr lang="en-US" sz="600">
              <a:solidFill>
                <a:schemeClr val="bg1"/>
              </a:solidFill>
            </a:endParaRPr>
          </a:p>
        </p:txBody>
      </p:sp>
      <p:sp>
        <p:nvSpPr>
          <p:cNvPr id="10" name="Text Placeholder 8">
            <a:extLst>
              <a:ext uri="{FF2B5EF4-FFF2-40B4-BE49-F238E27FC236}">
                <a16:creationId xmlns:a16="http://schemas.microsoft.com/office/drawing/2014/main" id="{D8E80FEC-B25A-4D2D-B166-00F27F987C8A}"/>
              </a:ext>
            </a:extLst>
          </p:cNvPr>
          <p:cNvSpPr txBox="1"/>
          <p:nvPr userDrawn="1"/>
        </p:nvSpPr>
        <p:spPr>
          <a:xfrm>
            <a:off x="3832891" y="6460401"/>
            <a:ext cx="4603514" cy="219456"/>
          </a:xfrm>
          <a:prstGeom prst="rect">
            <a:avLst/>
          </a:prstGeom>
        </p:spPr>
        <p:txBody>
          <a:bodyPr lIns="0" anchor="ctr">
            <a:normAutofit/>
          </a:bodyPr>
          <a:lstStyle>
            <a:defPPr>
              <a:defRPr lang="en-US" smtId="4294967295"/>
            </a:defPPr>
            <a:lvl1pPr marL="0" marR="0" indent="0" algn="l" defTabSz="914400" rtl="0" eaLnBrk="1" fontAlgn="base" latinLnBrk="0" hangingPunct="1">
              <a:lnSpc>
                <a:spcPct val="100000"/>
              </a:lnSpc>
              <a:spcBef>
                <a:spcPts val="500"/>
              </a:spcBef>
              <a:spcAft>
                <a:spcPts val="300"/>
              </a:spcAft>
              <a:buClr>
                <a:schemeClr val="tx1"/>
              </a:buClr>
              <a:buSzTx/>
              <a:buFont typeface="Arial" panose="020B0604020202020204" pitchFamily="34" charset="0"/>
              <a:buNone/>
              <a:defRPr lang="en-US" sz="1000" kern="120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Tx/>
              <a:buFont typeface="Symbol" panose="05050102010706020507" pitchFamily="18" charset="2"/>
              <a:buNone/>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Tx/>
              <a:buFont typeface="Wingdings" panose="05000000000000000000" pitchFamily="2" charset="2"/>
              <a:buChar char=""/>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Tx/>
              <a:buFont typeface="Symbol" panose="05050102010706020507" pitchFamily="18" charset="2"/>
              <a:buChar char="-"/>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600" spc="8" baseline="0">
                <a:solidFill>
                  <a:schemeClr val="bg1"/>
                </a:solidFill>
              </a:rPr>
              <a:t>LOCKTON COMPANIES  |</a:t>
            </a:r>
          </a:p>
        </p:txBody>
      </p:sp>
    </p:spTree>
    <p:extLst>
      <p:ext uri="{BB962C8B-B14F-4D97-AF65-F5344CB8AC3E}">
        <p14:creationId xmlns:p14="http://schemas.microsoft.com/office/powerpoint/2010/main" val="1382480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C72B-02FF-4487-B34B-7655DCC5C50C}"/>
              </a:ext>
            </a:extLst>
          </p:cNvPr>
          <p:cNvSpPr>
            <a:spLocks noGrp="1"/>
          </p:cNvSpPr>
          <p:nvPr>
            <p:ph type="title"/>
          </p:nvPr>
        </p:nvSpPr>
        <p:spPr>
          <a:xfrm>
            <a:off x="985838" y="469902"/>
            <a:ext cx="7529513" cy="558799"/>
          </a:xfrm>
        </p:spPr>
        <p:txBody>
          <a:bodyPr/>
          <a:lstStyle>
            <a:lvl1pPr>
              <a:defRPr>
                <a:latin typeface="+mj-lt"/>
              </a:defRPr>
            </a:lvl1pPr>
          </a:lstStyle>
          <a:p>
            <a:r>
              <a:rPr lang="en-US"/>
              <a:t>Click to edit Master title style</a:t>
            </a:r>
          </a:p>
        </p:txBody>
      </p:sp>
      <p:sp>
        <p:nvSpPr>
          <p:cNvPr id="6" name="Rectangle 5">
            <a:extLst>
              <a:ext uri="{FF2B5EF4-FFF2-40B4-BE49-F238E27FC236}">
                <a16:creationId xmlns:a16="http://schemas.microsoft.com/office/drawing/2014/main" id="{DE475CDA-9ADC-4DD2-A612-63D1B8E74E14}"/>
              </a:ext>
            </a:extLst>
          </p:cNvPr>
          <p:cNvSpPr/>
          <p:nvPr userDrawn="1"/>
        </p:nvSpPr>
        <p:spPr>
          <a:xfrm>
            <a:off x="878681" y="1"/>
            <a:ext cx="7771101" cy="29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B7787EA-3F7B-4980-A0C3-01D914B46D37}"/>
              </a:ext>
            </a:extLst>
          </p:cNvPr>
          <p:cNvSpPr/>
          <p:nvPr userDrawn="1"/>
        </p:nvSpPr>
        <p:spPr>
          <a:xfrm>
            <a:off x="1" y="9525"/>
            <a:ext cx="878681"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BE8D6D91-4193-4B65-8DCF-9F51E79221C4}"/>
              </a:ext>
            </a:extLst>
          </p:cNvPr>
          <p:cNvCxnSpPr/>
          <p:nvPr userDrawn="1"/>
        </p:nvCxnSpPr>
        <p:spPr>
          <a:xfrm>
            <a:off x="984123" y="1028881"/>
            <a:ext cx="774954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62368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A40B-04B2-49D3-9A6F-3940D09D5FD6}"/>
              </a:ext>
            </a:extLst>
          </p:cNvPr>
          <p:cNvSpPr>
            <a:spLocks noGrp="1"/>
          </p:cNvSpPr>
          <p:nvPr>
            <p:ph type="title" hasCustomPrompt="1"/>
          </p:nvPr>
        </p:nvSpPr>
        <p:spPr>
          <a:xfrm>
            <a:off x="363072" y="299467"/>
            <a:ext cx="8417858" cy="612028"/>
          </a:xfrm>
        </p:spPr>
        <p:txBody>
          <a:bodyPr lIns="0" tIns="0" rIns="0" bIns="0">
            <a:normAutofit/>
          </a:bodyPr>
          <a:lstStyle>
            <a:lvl1pPr algn="ctr">
              <a:defRPr sz="2700" b="1">
                <a:solidFill>
                  <a:schemeClr val="tx1">
                    <a:lumMod val="75000"/>
                    <a:lumOff val="25000"/>
                  </a:schemeClr>
                </a:solidFill>
                <a:latin typeface="+mj-lt"/>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5379AB-0D16-4A73-A3F6-9F877FEC3C84}"/>
              </a:ext>
            </a:extLst>
          </p:cNvPr>
          <p:cNvSpPr>
            <a:spLocks noGrp="1"/>
          </p:cNvSpPr>
          <p:nvPr>
            <p:ph idx="1"/>
          </p:nvPr>
        </p:nvSpPr>
        <p:spPr>
          <a:xfrm>
            <a:off x="363072" y="1481763"/>
            <a:ext cx="8417858" cy="4695201"/>
          </a:xfrm>
        </p:spPr>
        <p:txBody>
          <a:bodyPr lIns="0" tIns="0" rIns="0" bIns="0"/>
          <a:lstStyle>
            <a:lvl1pPr>
              <a:defRPr>
                <a:solidFill>
                  <a:schemeClr val="tx1">
                    <a:lumMod val="65000"/>
                    <a:lumOff val="35000"/>
                  </a:schemeClr>
                </a:solidFill>
                <a:latin typeface="Sarabun" panose="00000500000000000000" pitchFamily="2" charset="-34"/>
                <a:cs typeface="Sarabun" panose="00000500000000000000" pitchFamily="2" charset="-34"/>
              </a:defRPr>
            </a:lvl1pPr>
            <a:lvl2pPr>
              <a:defRPr>
                <a:solidFill>
                  <a:schemeClr val="tx1">
                    <a:lumMod val="65000"/>
                    <a:lumOff val="35000"/>
                  </a:schemeClr>
                </a:solidFill>
                <a:latin typeface="Sarabun" panose="00000500000000000000" pitchFamily="2" charset="-34"/>
                <a:cs typeface="Sarabun" panose="00000500000000000000" pitchFamily="2" charset="-34"/>
              </a:defRPr>
            </a:lvl2pPr>
            <a:lvl3pPr>
              <a:defRPr>
                <a:solidFill>
                  <a:schemeClr val="tx1">
                    <a:lumMod val="65000"/>
                    <a:lumOff val="35000"/>
                  </a:schemeClr>
                </a:solidFill>
                <a:latin typeface="Sarabun" panose="00000500000000000000" pitchFamily="2" charset="-34"/>
                <a:cs typeface="Sarabun" panose="00000500000000000000" pitchFamily="2" charset="-34"/>
              </a:defRPr>
            </a:lvl3pPr>
            <a:lvl4pPr>
              <a:defRPr>
                <a:solidFill>
                  <a:schemeClr val="tx1">
                    <a:lumMod val="65000"/>
                    <a:lumOff val="35000"/>
                  </a:schemeClr>
                </a:solidFill>
                <a:latin typeface="Sarabun" panose="00000500000000000000" pitchFamily="2" charset="-34"/>
                <a:cs typeface="Sarabun" panose="00000500000000000000" pitchFamily="2" charset="-34"/>
              </a:defRPr>
            </a:lvl4pPr>
            <a:lvl5pPr>
              <a:defRPr>
                <a:solidFill>
                  <a:schemeClr val="tx1">
                    <a:lumMod val="65000"/>
                    <a:lumOff val="35000"/>
                  </a:schemeClr>
                </a:solidFill>
                <a:latin typeface="Sarabun" panose="00000500000000000000" pitchFamily="2" charset="-34"/>
                <a:cs typeface="Sarabun" panose="00000500000000000000" pitchFamily="2"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474CBA7-C856-46D1-8B0A-0E479D584B22}"/>
              </a:ext>
            </a:extLst>
          </p:cNvPr>
          <p:cNvSpPr>
            <a:spLocks noGrp="1"/>
          </p:cNvSpPr>
          <p:nvPr>
            <p:ph type="sldNum" sz="quarter" idx="12"/>
          </p:nvPr>
        </p:nvSpPr>
        <p:spPr>
          <a:xfrm>
            <a:off x="8576035" y="6356351"/>
            <a:ext cx="191447" cy="365125"/>
          </a:xfrm>
        </p:spPr>
        <p:txBody>
          <a:bodyPr lIns="0" tIns="0" rIns="0" bIns="0"/>
          <a:lstStyle>
            <a:lvl1pPr algn="ctr">
              <a:defRPr b="1">
                <a:solidFill>
                  <a:schemeClr val="accent2"/>
                </a:solidFill>
                <a:latin typeface="Segoe UI" panose="020B0502040204020203" pitchFamily="34" charset="0"/>
                <a:cs typeface="Segoe UI" panose="020B0502040204020203" pitchFamily="34" charset="0"/>
              </a:defRPr>
            </a:lvl1pPr>
          </a:lstStyle>
          <a:p>
            <a:pPr defTabSz="457189">
              <a:spcBef>
                <a:spcPct val="0"/>
              </a:spcBef>
              <a:spcAft>
                <a:spcPct val="0"/>
              </a:spcAft>
              <a:defRPr/>
            </a:pPr>
            <a:endParaRPr lang="en-US">
              <a:solidFill>
                <a:srgbClr val="EF5399"/>
              </a:solidFill>
            </a:endParaRPr>
          </a:p>
        </p:txBody>
      </p:sp>
      <p:cxnSp>
        <p:nvCxnSpPr>
          <p:cNvPr id="15" name="Straight Connector 14">
            <a:extLst>
              <a:ext uri="{FF2B5EF4-FFF2-40B4-BE49-F238E27FC236}">
                <a16:creationId xmlns:a16="http://schemas.microsoft.com/office/drawing/2014/main" id="{BB20DDE0-5B61-4608-B113-B715B3B96250}"/>
              </a:ext>
            </a:extLst>
          </p:cNvPr>
          <p:cNvCxnSpPr/>
          <p:nvPr userDrawn="1"/>
        </p:nvCxnSpPr>
        <p:spPr>
          <a:xfrm>
            <a:off x="252413" y="6356350"/>
            <a:ext cx="8639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7145AD1-BC52-47F6-AE48-0AEC54EBCF55}"/>
              </a:ext>
            </a:extLst>
          </p:cNvPr>
          <p:cNvGrpSpPr/>
          <p:nvPr userDrawn="1"/>
        </p:nvGrpSpPr>
        <p:grpSpPr>
          <a:xfrm>
            <a:off x="4170135" y="1196628"/>
            <a:ext cx="797770" cy="0"/>
            <a:chOff x="5698405" y="1483714"/>
            <a:chExt cx="1063693" cy="0"/>
          </a:xfrm>
        </p:grpSpPr>
        <p:grpSp>
          <p:nvGrpSpPr>
            <p:cNvPr id="13" name="Group 12">
              <a:extLst>
                <a:ext uri="{FF2B5EF4-FFF2-40B4-BE49-F238E27FC236}">
                  <a16:creationId xmlns:a16="http://schemas.microsoft.com/office/drawing/2014/main" id="{F10115D7-DC9F-4C82-B312-5713E05331CC}"/>
                </a:ext>
              </a:extLst>
            </p:cNvPr>
            <p:cNvGrpSpPr/>
            <p:nvPr userDrawn="1"/>
          </p:nvGrpSpPr>
          <p:grpSpPr>
            <a:xfrm>
              <a:off x="5698405" y="1483714"/>
              <a:ext cx="795190" cy="0"/>
              <a:chOff x="5015060" y="1420214"/>
              <a:chExt cx="795190" cy="0"/>
            </a:xfrm>
          </p:grpSpPr>
          <p:cxnSp>
            <p:nvCxnSpPr>
              <p:cNvPr id="9" name="Straight Connector 8">
                <a:extLst>
                  <a:ext uri="{FF2B5EF4-FFF2-40B4-BE49-F238E27FC236}">
                    <a16:creationId xmlns:a16="http://schemas.microsoft.com/office/drawing/2014/main" id="{89A74391-1557-4F7A-BAB2-18AF2103C0AA}"/>
                  </a:ext>
                </a:extLst>
              </p:cNvPr>
              <p:cNvCxnSpPr/>
              <p:nvPr userDrawn="1"/>
            </p:nvCxnSpPr>
            <p:spPr>
              <a:xfrm>
                <a:off x="5015060" y="1420214"/>
                <a:ext cx="230040" cy="0"/>
              </a:xfrm>
              <a:prstGeom prst="line">
                <a:avLst/>
              </a:prstGeom>
              <a:ln w="38100">
                <a:solidFill>
                  <a:srgbClr val="0083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06E3E-B327-49CB-AC92-0A4000F0E90E}"/>
                  </a:ext>
                </a:extLst>
              </p:cNvPr>
              <p:cNvCxnSpPr/>
              <p:nvPr userDrawn="1"/>
            </p:nvCxnSpPr>
            <p:spPr>
              <a:xfrm>
                <a:off x="5297635" y="1420214"/>
                <a:ext cx="230040" cy="0"/>
              </a:xfrm>
              <a:prstGeom prst="line">
                <a:avLst/>
              </a:prstGeom>
              <a:ln w="38100">
                <a:solidFill>
                  <a:srgbClr val="EF53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E0C4F1-0B57-488D-A75B-B1F33B63810A}"/>
                  </a:ext>
                </a:extLst>
              </p:cNvPr>
              <p:cNvCxnSpPr/>
              <p:nvPr userDrawn="1"/>
            </p:nvCxnSpPr>
            <p:spPr>
              <a:xfrm>
                <a:off x="5580210" y="1420214"/>
                <a:ext cx="230040" cy="0"/>
              </a:xfrm>
              <a:prstGeom prst="line">
                <a:avLst/>
              </a:prstGeom>
              <a:ln w="38100">
                <a:solidFill>
                  <a:srgbClr val="99A4AC"/>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AF382B0A-B395-444D-A0E6-1797BED79D06}"/>
                </a:ext>
              </a:extLst>
            </p:cNvPr>
            <p:cNvCxnSpPr/>
            <p:nvPr userDrawn="1"/>
          </p:nvCxnSpPr>
          <p:spPr>
            <a:xfrm>
              <a:off x="6532058" y="1483714"/>
              <a:ext cx="23004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5033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Rectangle 1"/>
          <p:cNvSpPr/>
          <p:nvPr userDrawn="1"/>
        </p:nvSpPr>
        <p:spPr>
          <a:xfrm>
            <a:off x="-3" y="364882"/>
            <a:ext cx="678183" cy="783199"/>
          </a:xfrm>
          <a:prstGeom prst="rect">
            <a:avLst/>
          </a:prstGeom>
          <a:solidFill>
            <a:srgbClr val="0F5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itle 3"/>
          <p:cNvSpPr>
            <a:spLocks noGrp="1"/>
          </p:cNvSpPr>
          <p:nvPr>
            <p:ph type="title" hasCustomPrompt="1"/>
          </p:nvPr>
        </p:nvSpPr>
        <p:spPr>
          <a:xfrm>
            <a:off x="838200" y="340553"/>
            <a:ext cx="7886700" cy="596621"/>
          </a:xfrm>
        </p:spPr>
        <p:txBody>
          <a:bodyPr/>
          <a:lstStyle>
            <a:lvl1pPr>
              <a:defRPr b="1" spc="225">
                <a:solidFill>
                  <a:srgbClr val="0B3E69"/>
                </a:solidFill>
              </a:defRPr>
            </a:lvl1pPr>
          </a:lstStyle>
          <a:p>
            <a:r>
              <a:rPr lang="en-US"/>
              <a:t>Click to edit title</a:t>
            </a:r>
            <a:endParaRPr lang="en-GB"/>
          </a:p>
        </p:txBody>
      </p:sp>
      <p:sp>
        <p:nvSpPr>
          <p:cNvPr id="9" name="Text Placeholder 8"/>
          <p:cNvSpPr>
            <a:spLocks noGrp="1"/>
          </p:cNvSpPr>
          <p:nvPr>
            <p:ph type="body" sz="quarter" idx="15" hasCustomPrompt="1"/>
          </p:nvPr>
        </p:nvSpPr>
        <p:spPr>
          <a:xfrm>
            <a:off x="861060" y="869415"/>
            <a:ext cx="5369719" cy="362584"/>
          </a:xfrm>
        </p:spPr>
        <p:txBody>
          <a:bodyPr>
            <a:normAutofit/>
          </a:bodyPr>
          <a:lstStyle>
            <a:lvl1pPr marL="0" indent="0">
              <a:buFont typeface="Arial" panose="020B0604020202020204" pitchFamily="34" charset="0"/>
              <a:buNone/>
              <a:defRPr sz="1350" spc="225" baseline="0">
                <a:solidFill>
                  <a:schemeClr val="tx1">
                    <a:lumMod val="75000"/>
                    <a:lumOff val="25000"/>
                  </a:schemeClr>
                </a:solidFill>
              </a:defRPr>
            </a:lvl1pPr>
          </a:lstStyle>
          <a:p>
            <a:pPr lvl="0"/>
            <a:r>
              <a:rPr lang="en-US"/>
              <a:t>Subtitle text goes here</a:t>
            </a:r>
            <a:endParaRPr lang="en-GB"/>
          </a:p>
        </p:txBody>
      </p:sp>
    </p:spTree>
    <p:extLst>
      <p:ext uri="{BB962C8B-B14F-4D97-AF65-F5344CB8AC3E}">
        <p14:creationId xmlns:p14="http://schemas.microsoft.com/office/powerpoint/2010/main" val="296384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BA666-5BC0-4154-A840-738373D058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7" r="16654" b="5513"/>
          <a:stretch/>
        </p:blipFill>
        <p:spPr>
          <a:xfrm>
            <a:off x="3645543" y="635627"/>
            <a:ext cx="5214188" cy="4260395"/>
          </a:xfrm>
          <a:prstGeom prst="rect">
            <a:avLst/>
          </a:prstGeom>
        </p:spPr>
      </p:pic>
      <p:sp>
        <p:nvSpPr>
          <p:cNvPr id="17" name="Rectangle 16">
            <a:extLst>
              <a:ext uri="{FF2B5EF4-FFF2-40B4-BE49-F238E27FC236}">
                <a16:creationId xmlns:a16="http://schemas.microsoft.com/office/drawing/2014/main" id="{E9EB61CC-4E3F-4CAC-A7C7-2E11092FC76A}"/>
              </a:ext>
            </a:extLst>
          </p:cNvPr>
          <p:cNvSpPr/>
          <p:nvPr userDrawn="1"/>
        </p:nvSpPr>
        <p:spPr>
          <a:xfrm>
            <a:off x="291518" y="635628"/>
            <a:ext cx="3417396"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2DB084-61F4-4EB2-8153-A6059EBCB1F4}"/>
              </a:ext>
            </a:extLst>
          </p:cNvPr>
          <p:cNvSpPr/>
          <p:nvPr userDrawn="1"/>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8B004CC2-6072-43CD-8C8A-9D9ECBF438EE}"/>
              </a:ext>
            </a:extLst>
          </p:cNvPr>
          <p:cNvSpPr>
            <a:spLocks noGrp="1"/>
          </p:cNvSpPr>
          <p:nvPr>
            <p:ph type="body" sz="quarter" idx="10"/>
          </p:nvPr>
        </p:nvSpPr>
        <p:spPr>
          <a:xfrm>
            <a:off x="633754" y="6313851"/>
            <a:ext cx="4399707"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cxnSp>
        <p:nvCxnSpPr>
          <p:cNvPr id="22" name="Straight Connector 21">
            <a:extLst>
              <a:ext uri="{FF2B5EF4-FFF2-40B4-BE49-F238E27FC236}">
                <a16:creationId xmlns:a16="http://schemas.microsoft.com/office/drawing/2014/main" id="{0BCF184F-1B04-4396-9D1C-910128DE2EE3}"/>
              </a:ext>
            </a:extLst>
          </p:cNvPr>
          <p:cNvCxnSpPr>
            <a:cxnSpLocks/>
          </p:cNvCxnSpPr>
          <p:nvPr userDrawn="1"/>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D939D82-623C-4E51-B17E-2EA6404B24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0" name="Title 1">
            <a:extLst>
              <a:ext uri="{FF2B5EF4-FFF2-40B4-BE49-F238E27FC236}">
                <a16:creationId xmlns:a16="http://schemas.microsoft.com/office/drawing/2014/main" id="{7986F898-8965-494E-BB34-94C175C98AB6}"/>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a:t>Click to add presentation title</a:t>
            </a:r>
          </a:p>
        </p:txBody>
      </p:sp>
      <p:sp>
        <p:nvSpPr>
          <p:cNvPr id="11" name="Subtitle 2">
            <a:extLst>
              <a:ext uri="{FF2B5EF4-FFF2-40B4-BE49-F238E27FC236}">
                <a16:creationId xmlns:a16="http://schemas.microsoft.com/office/drawing/2014/main" id="{98E87CC3-1683-4D1D-A7EF-705CE9A7002C}"/>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spTree>
    <p:extLst>
      <p:ext uri="{BB962C8B-B14F-4D97-AF65-F5344CB8AC3E}">
        <p14:creationId xmlns:p14="http://schemas.microsoft.com/office/powerpoint/2010/main" val="2736603281"/>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3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sz="3000"/>
            </a:lvl1pPr>
            <a:lvl2pPr>
              <a:defRPr sz="2700"/>
            </a:lvl2pPr>
            <a:lvl3pPr>
              <a:defRPr sz="24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541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8" y="548640"/>
            <a:ext cx="77724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6" name="Text Placeholder 5">
            <a:extLst>
              <a:ext uri="{FF2B5EF4-FFF2-40B4-BE49-F238E27FC236}">
                <a16:creationId xmlns:a16="http://schemas.microsoft.com/office/drawing/2014/main" id="{40E32895-C324-4E18-9101-9F8BB1184F1E}"/>
              </a:ext>
            </a:extLst>
          </p:cNvPr>
          <p:cNvSpPr>
            <a:spLocks noGrp="1"/>
          </p:cNvSpPr>
          <p:nvPr>
            <p:ph type="body" sz="quarter" idx="10"/>
          </p:nvPr>
        </p:nvSpPr>
        <p:spPr>
          <a:xfrm>
            <a:off x="687978" y="1828800"/>
            <a:ext cx="7772400" cy="4480560"/>
          </a:xfrm>
        </p:spPr>
        <p:txBody>
          <a:bodyPr/>
          <a:lstStyle>
            <a:lvl3pPr marL="658368" indent="-192024">
              <a:defRPr/>
            </a:lvl3pPr>
            <a:lvl5pPr marL="1106424" indent="-19202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950787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idebar Right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4458A4-F82D-4E6A-A363-176F6E6C80CB}"/>
              </a:ext>
            </a:extLst>
          </p:cNvPr>
          <p:cNvSpPr/>
          <p:nvPr userDrawn="1"/>
        </p:nvSpPr>
        <p:spPr>
          <a:xfrm rot="10800000" flipV="1">
            <a:off x="5550405" y="-1"/>
            <a:ext cx="359359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4">
            <a:extLst>
              <a:ext uri="{FF2B5EF4-FFF2-40B4-BE49-F238E27FC236}">
                <a16:creationId xmlns:a16="http://schemas.microsoft.com/office/drawing/2014/main" id="{B12B412B-29CD-4ECA-8030-98D34532DBAD}"/>
              </a:ext>
            </a:extLst>
          </p:cNvPr>
          <p:cNvSpPr>
            <a:spLocks noGrp="1"/>
          </p:cNvSpPr>
          <p:nvPr>
            <p:ph sz="quarter" idx="16" hasCustomPrompt="1"/>
          </p:nvPr>
        </p:nvSpPr>
        <p:spPr>
          <a:xfrm>
            <a:off x="685800" y="1828800"/>
            <a:ext cx="457200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1312679-AE07-494B-883E-C901DE588351}"/>
              </a:ext>
            </a:extLst>
          </p:cNvPr>
          <p:cNvSpPr>
            <a:spLocks noGrp="1"/>
          </p:cNvSpPr>
          <p:nvPr>
            <p:ph type="title" hasCustomPrompt="1"/>
          </p:nvPr>
        </p:nvSpPr>
        <p:spPr>
          <a:xfrm>
            <a:off x="685800" y="548640"/>
            <a:ext cx="45720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4" name="Content Placeholder 4">
            <a:extLst>
              <a:ext uri="{FF2B5EF4-FFF2-40B4-BE49-F238E27FC236}">
                <a16:creationId xmlns:a16="http://schemas.microsoft.com/office/drawing/2014/main" id="{8FDCED15-E7B1-4A40-BEE2-4DD196A0427C}"/>
              </a:ext>
            </a:extLst>
          </p:cNvPr>
          <p:cNvSpPr>
            <a:spLocks noGrp="1"/>
          </p:cNvSpPr>
          <p:nvPr>
            <p:ph sz="quarter" idx="17" hasCustomPrompt="1"/>
          </p:nvPr>
        </p:nvSpPr>
        <p:spPr>
          <a:xfrm>
            <a:off x="5805714" y="1828800"/>
            <a:ext cx="2652486" cy="4480560"/>
          </a:xfrm>
          <a:prstGeom prst="rect">
            <a:avLst/>
          </a:prstGeo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49C09ED2-1040-4433-BFB6-94228A2C8359}"/>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16" name="Text Placeholder 8">
            <a:extLst>
              <a:ext uri="{FF2B5EF4-FFF2-40B4-BE49-F238E27FC236}">
                <a16:creationId xmlns:a16="http://schemas.microsoft.com/office/drawing/2014/main" id="{9DEEB56B-DD7C-4700-AF6C-2EA37E48B481}"/>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20385085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1D636B-F417-4E1A-89AE-2E8EF5E6E13E}"/>
              </a:ext>
            </a:extLst>
          </p:cNvPr>
          <p:cNvSpPr/>
          <p:nvPr userDrawn="1"/>
        </p:nvSpPr>
        <p:spPr>
          <a:xfrm>
            <a:off x="0" y="217280"/>
            <a:ext cx="9144000" cy="5097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18A6A70-B49F-453C-B166-A29240400F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29" r="13104"/>
          <a:stretch/>
        </p:blipFill>
        <p:spPr>
          <a:xfrm>
            <a:off x="3645543" y="635629"/>
            <a:ext cx="5206940" cy="4266214"/>
          </a:xfrm>
          <a:prstGeom prst="rect">
            <a:avLst/>
          </a:prstGeom>
        </p:spPr>
      </p:pic>
      <p:sp>
        <p:nvSpPr>
          <p:cNvPr id="20" name="Rectangle 19">
            <a:extLst>
              <a:ext uri="{FF2B5EF4-FFF2-40B4-BE49-F238E27FC236}">
                <a16:creationId xmlns:a16="http://schemas.microsoft.com/office/drawing/2014/main" id="{9D753086-D7E4-457A-88AF-8754BFCD4274}"/>
              </a:ext>
            </a:extLst>
          </p:cNvPr>
          <p:cNvSpPr/>
          <p:nvPr userDrawn="1"/>
        </p:nvSpPr>
        <p:spPr>
          <a:xfrm>
            <a:off x="291518" y="635628"/>
            <a:ext cx="3417396"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8">
            <a:extLst>
              <a:ext uri="{FF2B5EF4-FFF2-40B4-BE49-F238E27FC236}">
                <a16:creationId xmlns:a16="http://schemas.microsoft.com/office/drawing/2014/main" id="{46F5EEDA-491B-4F28-A3F8-7C3802047555}"/>
              </a:ext>
            </a:extLst>
          </p:cNvPr>
          <p:cNvSpPr>
            <a:spLocks noGrp="1"/>
          </p:cNvSpPr>
          <p:nvPr>
            <p:ph type="body" sz="quarter" idx="10"/>
          </p:nvPr>
        </p:nvSpPr>
        <p:spPr>
          <a:xfrm>
            <a:off x="545004" y="6313851"/>
            <a:ext cx="4488458"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6" name="Picture 25">
            <a:extLst>
              <a:ext uri="{FF2B5EF4-FFF2-40B4-BE49-F238E27FC236}">
                <a16:creationId xmlns:a16="http://schemas.microsoft.com/office/drawing/2014/main" id="{75389097-B117-4443-90C0-884B4B662C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1" name="Rectangle 10">
            <a:extLst>
              <a:ext uri="{FF2B5EF4-FFF2-40B4-BE49-F238E27FC236}">
                <a16:creationId xmlns:a16="http://schemas.microsoft.com/office/drawing/2014/main" id="{868E832A-4F8E-436D-B847-8D7DC8D92578}"/>
              </a:ext>
            </a:extLst>
          </p:cNvPr>
          <p:cNvSpPr/>
          <p:nvPr userDrawn="1"/>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EBFAB7-1023-43B9-84E5-9F2FEC3A6244}"/>
              </a:ext>
            </a:extLst>
          </p:cNvPr>
          <p:cNvCxnSpPr>
            <a:cxnSpLocks/>
          </p:cNvCxnSpPr>
          <p:nvPr userDrawn="1"/>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80E8950-A787-48E1-B4ED-39961E613B91}"/>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a:t>Click to add presentation title</a:t>
            </a:r>
          </a:p>
        </p:txBody>
      </p:sp>
      <p:sp>
        <p:nvSpPr>
          <p:cNvPr id="17" name="Subtitle 2">
            <a:extLst>
              <a:ext uri="{FF2B5EF4-FFF2-40B4-BE49-F238E27FC236}">
                <a16:creationId xmlns:a16="http://schemas.microsoft.com/office/drawing/2014/main" id="{F91DE464-FF6D-43D2-AEF9-71184D60C839}"/>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spTree>
    <p:extLst>
      <p:ext uri="{BB962C8B-B14F-4D97-AF65-F5344CB8AC3E}">
        <p14:creationId xmlns:p14="http://schemas.microsoft.com/office/powerpoint/2010/main" val="838582815"/>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C69E08-8AD0-4879-B46B-DE3E36AF9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5" t="19744" r="9179" b="21725"/>
          <a:stretch/>
        </p:blipFill>
        <p:spPr>
          <a:xfrm>
            <a:off x="3712419" y="538947"/>
            <a:ext cx="5140064" cy="4677548"/>
          </a:xfrm>
          <a:prstGeom prst="rect">
            <a:avLst/>
          </a:prstGeom>
        </p:spPr>
      </p:pic>
      <p:sp>
        <p:nvSpPr>
          <p:cNvPr id="12" name="Rectangle 11">
            <a:extLst>
              <a:ext uri="{FF2B5EF4-FFF2-40B4-BE49-F238E27FC236}">
                <a16:creationId xmlns:a16="http://schemas.microsoft.com/office/drawing/2014/main" id="{A30215DA-FF00-47E9-B8A7-B2D17B24AFFB}"/>
              </a:ext>
            </a:extLst>
          </p:cNvPr>
          <p:cNvSpPr/>
          <p:nvPr userDrawn="1"/>
        </p:nvSpPr>
        <p:spPr>
          <a:xfrm>
            <a:off x="288013" y="538948"/>
            <a:ext cx="3674387" cy="4677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59380923-D102-4D1C-A7B3-547F452E3F7A}"/>
              </a:ext>
            </a:extLst>
          </p:cNvPr>
          <p:cNvSpPr>
            <a:spLocks noGrp="1"/>
          </p:cNvSpPr>
          <p:nvPr>
            <p:ph type="body" sz="quarter" idx="10"/>
          </p:nvPr>
        </p:nvSpPr>
        <p:spPr>
          <a:xfrm>
            <a:off x="545004" y="6313851"/>
            <a:ext cx="4488458" cy="349250"/>
          </a:xfrm>
        </p:spPr>
        <p:txBody>
          <a:bodyPr lIns="0" anchor="ctr">
            <a:norm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7" name="Picture 26">
            <a:extLst>
              <a:ext uri="{FF2B5EF4-FFF2-40B4-BE49-F238E27FC236}">
                <a16:creationId xmlns:a16="http://schemas.microsoft.com/office/drawing/2014/main" id="{3301375E-2B3D-4154-8178-49E74664C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0" name="Rectangle 9">
            <a:extLst>
              <a:ext uri="{FF2B5EF4-FFF2-40B4-BE49-F238E27FC236}">
                <a16:creationId xmlns:a16="http://schemas.microsoft.com/office/drawing/2014/main" id="{0F3B0489-807A-4259-872A-09EB9DDA65B4}"/>
              </a:ext>
            </a:extLst>
          </p:cNvPr>
          <p:cNvSpPr/>
          <p:nvPr userDrawn="1"/>
        </p:nvSpPr>
        <p:spPr>
          <a:xfrm>
            <a:off x="633755" y="1104529"/>
            <a:ext cx="4535786" cy="239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CB6EF10-A373-4F15-B8E7-C9D7DCD0E4F8}"/>
              </a:ext>
            </a:extLst>
          </p:cNvPr>
          <p:cNvCxnSpPr>
            <a:cxnSpLocks/>
          </p:cNvCxnSpPr>
          <p:nvPr userDrawn="1"/>
        </p:nvCxnSpPr>
        <p:spPr>
          <a:xfrm>
            <a:off x="798788" y="270853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EF6DBB54-2BFD-4713-91C3-4BB419A7FCAE}"/>
              </a:ext>
            </a:extLst>
          </p:cNvPr>
          <p:cNvSpPr>
            <a:spLocks noGrp="1"/>
          </p:cNvSpPr>
          <p:nvPr>
            <p:ph type="ctrTitle" hasCustomPrompt="1"/>
          </p:nvPr>
        </p:nvSpPr>
        <p:spPr>
          <a:xfrm>
            <a:off x="798788" y="1239085"/>
            <a:ext cx="4206240" cy="1353312"/>
          </a:xfrm>
          <a:prstGeom prst="rect">
            <a:avLst/>
          </a:prstGeom>
        </p:spPr>
        <p:txBody>
          <a:bodyPr lIns="0" anchor="b"/>
          <a:lstStyle>
            <a:lvl1pPr algn="l">
              <a:lnSpc>
                <a:spcPts val="4200"/>
              </a:lnSpc>
              <a:defRPr sz="4000" i="0">
                <a:solidFill>
                  <a:schemeClr val="tx1"/>
                </a:solidFill>
                <a:latin typeface="Garamond" panose="02020404030301010803" pitchFamily="18" charset="0"/>
              </a:defRPr>
            </a:lvl1pPr>
          </a:lstStyle>
          <a:p>
            <a:r>
              <a:rPr lang="en-US"/>
              <a:t>Click to add presentation title</a:t>
            </a:r>
          </a:p>
        </p:txBody>
      </p:sp>
      <p:sp>
        <p:nvSpPr>
          <p:cNvPr id="24" name="Subtitle 2">
            <a:extLst>
              <a:ext uri="{FF2B5EF4-FFF2-40B4-BE49-F238E27FC236}">
                <a16:creationId xmlns:a16="http://schemas.microsoft.com/office/drawing/2014/main" id="{6F95AD5A-EB73-44E0-8ABE-868D77A1A869}"/>
              </a:ext>
            </a:extLst>
          </p:cNvPr>
          <p:cNvSpPr>
            <a:spLocks noGrp="1"/>
          </p:cNvSpPr>
          <p:nvPr>
            <p:ph type="subTitle" idx="1" hasCustomPrompt="1"/>
          </p:nvPr>
        </p:nvSpPr>
        <p:spPr>
          <a:xfrm>
            <a:off x="798788" y="2824680"/>
            <a:ext cx="4206240" cy="534149"/>
          </a:xfrm>
          <a:prstGeom prst="rect">
            <a:avLst/>
          </a:prstGeom>
        </p:spPr>
        <p:txBody>
          <a:bodyPr l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presentation subtitle</a:t>
            </a:r>
          </a:p>
        </p:txBody>
      </p:sp>
    </p:spTree>
    <p:extLst>
      <p:ext uri="{BB962C8B-B14F-4D97-AF65-F5344CB8AC3E}">
        <p14:creationId xmlns:p14="http://schemas.microsoft.com/office/powerpoint/2010/main" val="92975080"/>
      </p:ext>
    </p:extLst>
  </p:cSld>
  <p:clrMapOvr>
    <a:masterClrMapping/>
  </p:clrMapOvr>
  <p:extLst>
    <p:ext uri="{DCECCB84-F9BA-43D5-87BE-67443E8EF086}">
      <p15:sldGuideLst xmlns:p15="http://schemas.microsoft.com/office/powerpoint/2012/main">
        <p15:guide id="1" orient="horz" pos="3936">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OC -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EDA90-68D1-45B9-BDF6-4C4A8911B946}"/>
              </a:ext>
            </a:extLst>
          </p:cNvPr>
          <p:cNvSpPr/>
          <p:nvPr userDrawn="1"/>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userDrawn="1"/>
        </p:nvCxnSpPr>
        <p:spPr>
          <a:xfrm>
            <a:off x="674892" y="17857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178D576-DAA4-470C-BCE6-BB55A0F8D090}"/>
              </a:ext>
            </a:extLst>
          </p:cNvPr>
          <p:cNvSpPr>
            <a:spLocks noGrp="1"/>
          </p:cNvSpPr>
          <p:nvPr>
            <p:ph type="title" hasCustomPrompt="1"/>
          </p:nvPr>
        </p:nvSpPr>
        <p:spPr>
          <a:xfrm>
            <a:off x="674892" y="896492"/>
            <a:ext cx="7495272" cy="761619"/>
          </a:xfrm>
          <a:prstGeom prst="rect">
            <a:avLst/>
          </a:prstGeom>
        </p:spPr>
        <p:txBody>
          <a:bodyPr lIns="0" anchor="b" anchorCtr="0"/>
          <a:lstStyle>
            <a:lvl1pPr algn="l">
              <a:defRPr sz="4000" b="0" i="0">
                <a:solidFill>
                  <a:schemeClr val="bg1"/>
                </a:solidFill>
                <a:latin typeface="Garamond" panose="02020404030301010803" pitchFamily="18" charset="0"/>
              </a:defRPr>
            </a:lvl1pPr>
          </a:lstStyle>
          <a:p>
            <a:r>
              <a:rPr lang="en-US"/>
              <a:t>Add contents title</a:t>
            </a:r>
          </a:p>
        </p:txBody>
      </p:sp>
      <p:sp>
        <p:nvSpPr>
          <p:cNvPr id="4" name="Footer Placeholder 3">
            <a:extLst>
              <a:ext uri="{FF2B5EF4-FFF2-40B4-BE49-F238E27FC236}">
                <a16:creationId xmlns:a16="http://schemas.microsoft.com/office/drawing/2014/main" id="{927F8078-9831-4DDC-AD4C-6EE05D80656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772823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C - White">
    <p:spTree>
      <p:nvGrpSpPr>
        <p:cNvPr id="1" name=""/>
        <p:cNvGrpSpPr/>
        <p:nvPr/>
      </p:nvGrpSpPr>
      <p:grpSpPr>
        <a:xfrm>
          <a:off x="0" y="0"/>
          <a:ext cx="0" cy="0"/>
          <a:chOff x="0" y="0"/>
          <a:chExt cx="0" cy="0"/>
        </a:xfrm>
      </p:grpSpPr>
      <p:sp>
        <p:nvSpPr>
          <p:cNvPr id="3" name="Rectangle 2"/>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97FE59D-7302-487E-B940-98526374D374}"/>
              </a:ext>
            </a:extLst>
          </p:cNvPr>
          <p:cNvCxnSpPr>
            <a:cxnSpLocks/>
          </p:cNvCxnSpPr>
          <p:nvPr userDrawn="1"/>
        </p:nvCxnSpPr>
        <p:spPr>
          <a:xfrm>
            <a:off x="674892" y="17857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70AAC60-95E6-4F4A-A4B8-81452661D4EB}"/>
              </a:ext>
            </a:extLst>
          </p:cNvPr>
          <p:cNvSpPr>
            <a:spLocks noGrp="1"/>
          </p:cNvSpPr>
          <p:nvPr>
            <p:ph type="title" hasCustomPrompt="1"/>
          </p:nvPr>
        </p:nvSpPr>
        <p:spPr>
          <a:xfrm>
            <a:off x="674892" y="896492"/>
            <a:ext cx="7495272" cy="761619"/>
          </a:xfrm>
          <a:prstGeom prst="rect">
            <a:avLst/>
          </a:prstGeom>
        </p:spPr>
        <p:txBody>
          <a:bodyPr lIns="0" anchor="b" anchorCtr="0"/>
          <a:lstStyle>
            <a:lvl1pPr algn="l">
              <a:defRPr sz="4000" b="0" i="0">
                <a:solidFill>
                  <a:schemeClr val="tx1"/>
                </a:solidFill>
                <a:latin typeface="Garamond" panose="02020404030301010803" pitchFamily="18" charset="0"/>
              </a:defRPr>
            </a:lvl1pPr>
          </a:lstStyle>
          <a:p>
            <a:r>
              <a:rPr lang="en-US"/>
              <a:t>Add contents title</a:t>
            </a:r>
          </a:p>
        </p:txBody>
      </p:sp>
      <p:sp>
        <p:nvSpPr>
          <p:cNvPr id="2" name="Footer Placeholder 1">
            <a:extLst>
              <a:ext uri="{FF2B5EF4-FFF2-40B4-BE49-F238E27FC236}">
                <a16:creationId xmlns:a16="http://schemas.microsoft.com/office/drawing/2014/main" id="{EA1C2A98-9844-4051-8182-5B79FDE678B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43466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lack">
    <p:spTree>
      <p:nvGrpSpPr>
        <p:cNvPr id="1" name=""/>
        <p:cNvGrpSpPr/>
        <p:nvPr/>
      </p:nvGrpSpPr>
      <p:grpSpPr>
        <a:xfrm>
          <a:off x="0" y="0"/>
          <a:ext cx="0" cy="0"/>
          <a:chOff x="0" y="0"/>
          <a:chExt cx="0" cy="0"/>
        </a:xfrm>
      </p:grpSpPr>
      <p:sp>
        <p:nvSpPr>
          <p:cNvPr id="3" name="Rectangle 2"/>
          <p:cNvSpPr/>
          <p:nvPr userDrawn="1"/>
        </p:nvSpPr>
        <p:spPr>
          <a:xfrm>
            <a:off x="273947" y="406014"/>
            <a:ext cx="8596106" cy="60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9C2E5DB-9858-4AF2-91FA-6FD60A685CB5}"/>
              </a:ext>
            </a:extLst>
          </p:cNvPr>
          <p:cNvSpPr>
            <a:spLocks noGrp="1"/>
          </p:cNvSpPr>
          <p:nvPr>
            <p:ph type="title" hasCustomPrompt="1"/>
          </p:nvPr>
        </p:nvSpPr>
        <p:spPr>
          <a:xfrm>
            <a:off x="973836" y="896492"/>
            <a:ext cx="7196328" cy="761619"/>
          </a:xfrm>
          <a:prstGeom prst="rect">
            <a:avLst/>
          </a:prstGeom>
        </p:spPr>
        <p:txBody>
          <a:bodyPr anchor="b" anchorCtr="0"/>
          <a:lstStyle>
            <a:lvl1pPr algn="ctr">
              <a:defRPr sz="4000" b="0" i="0">
                <a:solidFill>
                  <a:schemeClr val="bg1"/>
                </a:solidFill>
                <a:latin typeface="Garamond" panose="02020404030301010803" pitchFamily="18" charset="0"/>
              </a:defRPr>
            </a:lvl1pPr>
          </a:lstStyle>
          <a:p>
            <a:r>
              <a:rPr lang="en-US"/>
              <a:t>Add agenda title</a:t>
            </a:r>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2F6BC683-7620-40EC-B29E-32EB6FCCE693}"/>
              </a:ext>
            </a:extLst>
          </p:cNvPr>
          <p:cNvSpPr>
            <a:spLocks noGrp="1"/>
          </p:cNvSpPr>
          <p:nvPr>
            <p:ph type="subTitle" idx="1" hasCustomPrompt="1"/>
          </p:nvPr>
        </p:nvSpPr>
        <p:spPr>
          <a:xfrm>
            <a:off x="518159" y="1986540"/>
            <a:ext cx="8107682" cy="4330430"/>
          </a:xfrm>
          <a:prstGeom prst="rect">
            <a:avLst/>
          </a:prstGeom>
        </p:spPr>
        <p:txBody>
          <a:bodyPr anchor="ctr">
            <a:normAutofit/>
          </a:bodyPr>
          <a:lstStyle>
            <a:lvl1pPr marL="0" indent="0" algn="ctr">
              <a:lnSpc>
                <a:spcPct val="150000"/>
              </a:lnSpc>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agenda</a:t>
            </a:r>
          </a:p>
        </p:txBody>
      </p:sp>
      <p:sp>
        <p:nvSpPr>
          <p:cNvPr id="2" name="Footer Placeholder 1">
            <a:extLst>
              <a:ext uri="{FF2B5EF4-FFF2-40B4-BE49-F238E27FC236}">
                <a16:creationId xmlns:a16="http://schemas.microsoft.com/office/drawing/2014/main" id="{DA04DCFD-C5FF-42C3-8CB5-15116917E5D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1536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86A28BA-F52E-4A52-9DF8-C19397DD7245}"/>
              </a:ext>
            </a:extLst>
          </p:cNvPr>
          <p:cNvSpPr>
            <a:spLocks noGrp="1"/>
          </p:cNvSpPr>
          <p:nvPr>
            <p:ph type="title"/>
          </p:nvPr>
        </p:nvSpPr>
        <p:spPr>
          <a:xfrm>
            <a:off x="628650" y="365125"/>
            <a:ext cx="7886700" cy="1325563"/>
          </a:xfrm>
          <a:prstGeom prst="rect">
            <a:avLst/>
          </a:prstGeom>
        </p:spPr>
        <p:txBody>
          <a:bodyPr vert="horz" lIns="91440" tIns="45720" rIns="91440" bIns="45720" rtlCol="0" anchor="b">
            <a:normAutofit/>
          </a:bodyPr>
          <a:lstStyle/>
          <a:p>
            <a:r>
              <a:rPr lang="en-US"/>
              <a:t>Click to edit Master title style</a:t>
            </a:r>
          </a:p>
        </p:txBody>
      </p:sp>
      <p:sp>
        <p:nvSpPr>
          <p:cNvPr id="12" name="Text Placeholder 2">
            <a:extLst>
              <a:ext uri="{FF2B5EF4-FFF2-40B4-BE49-F238E27FC236}">
                <a16:creationId xmlns:a16="http://schemas.microsoft.com/office/drawing/2014/main" id="{755CFAC5-8E2D-4C1D-8582-4069F1760F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E900E4A-1B5D-40BA-8F38-1395E248F1DC}"/>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35B3AB-DE3F-46CA-8C28-BD4ACE58D059}"/>
              </a:ext>
            </a:extLst>
          </p:cNvPr>
          <p:cNvSpPr txBox="1"/>
          <p:nvPr userDrawn="1"/>
        </p:nvSpPr>
        <p:spPr>
          <a:xfrm>
            <a:off x="7894622" y="6464171"/>
            <a:ext cx="704372" cy="215444"/>
          </a:xfrm>
          <a:prstGeom prst="rect">
            <a:avLst/>
          </a:prstGeom>
          <a:noFill/>
        </p:spPr>
        <p:txBody>
          <a:bodyPr wrap="square" rtlCol="0" anchor="ctr">
            <a:spAutoFit/>
          </a:bodyPr>
          <a:lstStyle/>
          <a:p>
            <a:pPr algn="r"/>
            <a:fld id="{CC445941-74CC-4112-9061-4DB01C9C0019}" type="slidenum">
              <a:rPr lang="en-US" sz="800" smtClean="0"/>
              <a:pPr algn="r"/>
              <a:t>‹#›</a:t>
            </a:fld>
            <a:endParaRPr lang="en-US" sz="800"/>
          </a:p>
        </p:txBody>
      </p:sp>
      <p:sp>
        <p:nvSpPr>
          <p:cNvPr id="7" name="Text Placeholder 8">
            <a:extLst>
              <a:ext uri="{FF2B5EF4-FFF2-40B4-BE49-F238E27FC236}">
                <a16:creationId xmlns:a16="http://schemas.microsoft.com/office/drawing/2014/main" id="{47338105-D270-4CC4-A490-3460AD7A6EB4}"/>
              </a:ext>
            </a:extLst>
          </p:cNvPr>
          <p:cNvSpPr txBox="1">
            <a:spLocks/>
          </p:cNvSpPr>
          <p:nvPr userDrawn="1"/>
        </p:nvSpPr>
        <p:spPr>
          <a:xfrm>
            <a:off x="3832891" y="6460401"/>
            <a:ext cx="4603514" cy="219456"/>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a:solidFill>
                  <a:schemeClr val="tx1"/>
                </a:solidFill>
              </a:rPr>
              <a:t>LOCKTON COMPANIES  |</a:t>
            </a:r>
          </a:p>
        </p:txBody>
      </p:sp>
      <p:sp>
        <p:nvSpPr>
          <p:cNvPr id="2" name="Footer Placeholder 1">
            <a:extLst>
              <a:ext uri="{FF2B5EF4-FFF2-40B4-BE49-F238E27FC236}">
                <a16:creationId xmlns:a16="http://schemas.microsoft.com/office/drawing/2014/main" id="{3C397E5B-8FFA-4812-8FAD-C57EF210F5C5}"/>
              </a:ext>
            </a:extLst>
          </p:cNvPr>
          <p:cNvSpPr>
            <a:spLocks noGrp="1"/>
          </p:cNvSpPr>
          <p:nvPr>
            <p:ph type="ftr" sz="quarter" idx="3"/>
          </p:nvPr>
        </p:nvSpPr>
        <p:spPr>
          <a:xfrm>
            <a:off x="618706" y="6356350"/>
            <a:ext cx="3086100" cy="365125"/>
          </a:xfrm>
          <a:prstGeom prst="rect">
            <a:avLst/>
          </a:prstGeom>
        </p:spPr>
        <p:txBody>
          <a:bodyPr vert="horz" lIns="91440" tIns="45720" rIns="91440" bIns="45720" rtlCol="0" anchor="ctr"/>
          <a:lstStyle>
            <a:lvl1pPr algn="l">
              <a:defRPr sz="700">
                <a:solidFill>
                  <a:schemeClr val="bg2"/>
                </a:solidFill>
              </a:defRPr>
            </a:lvl1pPr>
          </a:lstStyle>
          <a:p>
            <a:endParaRPr lang="en-US"/>
          </a:p>
        </p:txBody>
      </p:sp>
    </p:spTree>
    <p:extLst>
      <p:ext uri="{BB962C8B-B14F-4D97-AF65-F5344CB8AC3E}">
        <p14:creationId xmlns:p14="http://schemas.microsoft.com/office/powerpoint/2010/main" val="4073831602"/>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81" r:id="rId3"/>
    <p:sldLayoutId id="2147483649" r:id="rId4"/>
    <p:sldLayoutId id="2147483680" r:id="rId5"/>
    <p:sldLayoutId id="2147483702" r:id="rId6"/>
    <p:sldLayoutId id="2147483682" r:id="rId7"/>
    <p:sldLayoutId id="2147483683" r:id="rId8"/>
    <p:sldLayoutId id="2147483698" r:id="rId9"/>
    <p:sldLayoutId id="2147483699" r:id="rId10"/>
    <p:sldLayoutId id="2147483671" r:id="rId11"/>
    <p:sldLayoutId id="2147483686" r:id="rId12"/>
    <p:sldLayoutId id="2147483700" r:id="rId13"/>
    <p:sldLayoutId id="2147483705" r:id="rId14"/>
    <p:sldLayoutId id="2147483650" r:id="rId15"/>
    <p:sldLayoutId id="2147483678" r:id="rId16"/>
    <p:sldLayoutId id="2147483652" r:id="rId17"/>
    <p:sldLayoutId id="2147483679" r:id="rId18"/>
    <p:sldLayoutId id="2147483693" r:id="rId19"/>
    <p:sldLayoutId id="2147483689" r:id="rId20"/>
    <p:sldLayoutId id="2147483694" r:id="rId21"/>
    <p:sldLayoutId id="2147483712" r:id="rId22"/>
    <p:sldLayoutId id="2147483685" r:id="rId23"/>
    <p:sldLayoutId id="2147483687" r:id="rId24"/>
    <p:sldLayoutId id="2147483691" r:id="rId25"/>
    <p:sldLayoutId id="2147483673" r:id="rId26"/>
    <p:sldLayoutId id="2147483692" r:id="rId27"/>
    <p:sldLayoutId id="2147483674" r:id="rId28"/>
    <p:sldLayoutId id="2147483675" r:id="rId29"/>
    <p:sldLayoutId id="2147483670" r:id="rId30"/>
    <p:sldLayoutId id="2147483676" r:id="rId31"/>
    <p:sldLayoutId id="2147483677" r:id="rId32"/>
    <p:sldLayoutId id="2147483701" r:id="rId33"/>
    <p:sldLayoutId id="2147483704" r:id="rId34"/>
    <p:sldLayoutId id="2147483706" r:id="rId35"/>
    <p:sldLayoutId id="2147483707" r:id="rId36"/>
    <p:sldLayoutId id="2147483708" r:id="rId37"/>
    <p:sldLayoutId id="2147483710" r:id="rId38"/>
    <p:sldLayoutId id="2147483711" r:id="rId39"/>
  </p:sldLayoutIdLst>
  <p:hf sldNum="0" hdr="0" dt="0"/>
  <p:txStyles>
    <p:titleStyle>
      <a:lvl1pPr algn="l" defTabSz="914400" rtl="0" eaLnBrk="1" latinLnBrk="0" hangingPunct="1">
        <a:spcBef>
          <a:spcPct val="0"/>
        </a:spcBef>
        <a:buNone/>
        <a:defRPr sz="4000" i="1" kern="1200">
          <a:solidFill>
            <a:schemeClr val="tx1"/>
          </a:solidFill>
          <a:latin typeface="Garamond" panose="02020404030301010803" pitchFamily="18" charset="0"/>
          <a:ea typeface="+mj-ea"/>
          <a:cs typeface="+mj-cs"/>
        </a:defRPr>
      </a:lvl1pPr>
    </p:titleStyle>
    <p:body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1"/>
            <a:ext cx="9144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4889" y="4921098"/>
            <a:ext cx="1780181" cy="2373575"/>
          </a:xfrm>
          <a:prstGeom prst="rect">
            <a:avLst/>
          </a:prstGeom>
          <a:noFill/>
          <a:ln>
            <a:noFill/>
          </a:ln>
        </p:spPr>
      </p:pic>
    </p:spTree>
    <p:extLst>
      <p:ext uri="{BB962C8B-B14F-4D97-AF65-F5344CB8AC3E}">
        <p14:creationId xmlns:p14="http://schemas.microsoft.com/office/powerpoint/2010/main" val="496966064"/>
      </p:ext>
    </p:extLst>
  </p:cSld>
  <p:clrMap bg1="dk1" tx1="lt1" bg2="dk2" tx2="lt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86A28BA-F52E-4A52-9DF8-C19397DD7245}"/>
              </a:ext>
            </a:extLst>
          </p:cNvPr>
          <p:cNvSpPr>
            <a:spLocks noGrp="1"/>
          </p:cNvSpPr>
          <p:nvPr>
            <p:ph type="title"/>
          </p:nvPr>
        </p:nvSpPr>
        <p:spPr>
          <a:xfrm>
            <a:off x="683453" y="548640"/>
            <a:ext cx="7772400" cy="1088136"/>
          </a:xfrm>
          <a:prstGeom prst="rect">
            <a:avLst/>
          </a:prstGeom>
        </p:spPr>
        <p:txBody>
          <a:bodyPr vert="horz" lIns="0" tIns="0" rIns="0" bIns="0" rtlCol="0" anchor="b">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755CFAC5-8E2D-4C1D-8582-4069F1760F9F}"/>
              </a:ext>
            </a:extLst>
          </p:cNvPr>
          <p:cNvSpPr>
            <a:spLocks noGrp="1"/>
          </p:cNvSpPr>
          <p:nvPr>
            <p:ph type="body" idx="1"/>
          </p:nvPr>
        </p:nvSpPr>
        <p:spPr>
          <a:xfrm>
            <a:off x="685800" y="1828800"/>
            <a:ext cx="7772400" cy="44805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697A80-9F7F-4DA8-A268-BD34BC2F9CB4}"/>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D35400C-4F0D-4594-8A06-954C551BD310}"/>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pPr algn="r"/>
              <a:t>‹#›</a:t>
            </a:fld>
            <a:endParaRPr lang="en-US" sz="800" dirty="0"/>
          </a:p>
        </p:txBody>
      </p:sp>
      <p:sp>
        <p:nvSpPr>
          <p:cNvPr id="17" name="Text Placeholder 8">
            <a:extLst>
              <a:ext uri="{FF2B5EF4-FFF2-40B4-BE49-F238E27FC236}">
                <a16:creationId xmlns:a16="http://schemas.microsoft.com/office/drawing/2014/main" id="{BA16A121-C62D-416A-99FE-D82CE1E34184}"/>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4073831602"/>
      </p:ext>
    </p:extLst>
  </p:cSld>
  <p:clrMap bg1="lt1" tx1="dk1" bg2="lt2" tx2="dk2" accent1="accent1" accent2="accent2" accent3="accent3" accent4="accent4" accent5="accent5" accent6="accent6" hlink="hlink" folHlink="folHlink"/>
  <p:sldLayoutIdLst>
    <p:sldLayoutId id="2147483728" r:id="rId1"/>
    <p:sldLayoutId id="2147483727" r:id="rId2"/>
  </p:sldLayoutIdLst>
  <p:hf sldNum="0" hdr="0" dt="0"/>
  <p:txStyles>
    <p:title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p:titleStyle>
    <p:bodyStyle>
      <a:lvl1pPr marL="1920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2pPr>
      <a:lvl3pPr marL="649224" marR="0" indent="-192024"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6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4pPr>
      <a:lvl5pPr marL="11064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328" userDrawn="1">
          <p15:clr>
            <a:srgbClr val="F26B43"/>
          </p15:clr>
        </p15:guide>
        <p15:guide id="3" orient="horz" pos="1152" userDrawn="1">
          <p15:clr>
            <a:srgbClr val="F26B43"/>
          </p15:clr>
        </p15:guide>
        <p15:guide id="4" orient="horz" pos="1032" userDrawn="1">
          <p15:clr>
            <a:srgbClr val="F26B43"/>
          </p15:clr>
        </p15:guide>
        <p15:guide id="5"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hyperlink" Target="https://www.ncbi.nlm.nih.gov/pubmed/29452549" TargetMode="External"/><Relationship Id="rId1" Type="http://schemas.openxmlformats.org/officeDocument/2006/relationships/slideLayout" Target="../slideLayouts/slideLayout3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2.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1F554D9-60B5-48E0-B963-A15D73513886}"/>
              </a:ext>
            </a:extLst>
          </p:cNvPr>
          <p:cNvSpPr>
            <a:spLocks noGrp="1"/>
          </p:cNvSpPr>
          <p:nvPr>
            <p:ph type="ctrTitle"/>
          </p:nvPr>
        </p:nvSpPr>
        <p:spPr/>
        <p:txBody>
          <a:bodyPr/>
          <a:lstStyle/>
          <a:p>
            <a:r>
              <a:rPr lang="en-US"/>
              <a:t>Lockton Complex Claims  Referral Partners</a:t>
            </a:r>
          </a:p>
        </p:txBody>
      </p:sp>
    </p:spTree>
    <p:extLst>
      <p:ext uri="{BB962C8B-B14F-4D97-AF65-F5344CB8AC3E}">
        <p14:creationId xmlns:p14="http://schemas.microsoft.com/office/powerpoint/2010/main" val="169021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B16B-54B2-4B7E-8AFD-CCE14D85CC64}"/>
              </a:ext>
            </a:extLst>
          </p:cNvPr>
          <p:cNvSpPr>
            <a:spLocks noGrp="1"/>
          </p:cNvSpPr>
          <p:nvPr>
            <p:ph type="title"/>
          </p:nvPr>
        </p:nvSpPr>
        <p:spPr/>
        <p:txBody>
          <a:bodyPr>
            <a:normAutofit/>
          </a:bodyPr>
          <a:lstStyle/>
          <a:p>
            <a:r>
              <a:rPr lang="en-US" sz="2600"/>
              <a:t>Mayo Clinic’s Living Donor Kidney Transplant Program</a:t>
            </a:r>
          </a:p>
        </p:txBody>
      </p:sp>
      <p:pic>
        <p:nvPicPr>
          <p:cNvPr id="3" name="Graphic 2">
            <a:extLst>
              <a:ext uri="{FF2B5EF4-FFF2-40B4-BE49-F238E27FC236}">
                <a16:creationId xmlns:a16="http://schemas.microsoft.com/office/drawing/2014/main" id="{2129D2EC-6EF2-4FE1-BD70-59E64166AF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9211" y="362337"/>
            <a:ext cx="752561" cy="752561"/>
          </a:xfrm>
          <a:prstGeom prst="rect">
            <a:avLst/>
          </a:prstGeom>
        </p:spPr>
      </p:pic>
      <p:pic>
        <p:nvPicPr>
          <p:cNvPr id="11" name="Graphic 10">
            <a:extLst>
              <a:ext uri="{FF2B5EF4-FFF2-40B4-BE49-F238E27FC236}">
                <a16:creationId xmlns:a16="http://schemas.microsoft.com/office/drawing/2014/main" id="{1A539576-1F95-496E-BA33-FFC0A92FEA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8134" y="2147930"/>
            <a:ext cx="596588" cy="596588"/>
          </a:xfrm>
          <a:prstGeom prst="rect">
            <a:avLst/>
          </a:prstGeom>
        </p:spPr>
      </p:pic>
      <p:sp>
        <p:nvSpPr>
          <p:cNvPr id="12" name="Rectangle 11">
            <a:extLst>
              <a:ext uri="{FF2B5EF4-FFF2-40B4-BE49-F238E27FC236}">
                <a16:creationId xmlns:a16="http://schemas.microsoft.com/office/drawing/2014/main" id="{0432E355-72B9-49A8-8303-0BB417DFBEE3}"/>
              </a:ext>
            </a:extLst>
          </p:cNvPr>
          <p:cNvSpPr/>
          <p:nvPr/>
        </p:nvSpPr>
        <p:spPr>
          <a:xfrm>
            <a:off x="6197175" y="3196189"/>
            <a:ext cx="2120451" cy="307777"/>
          </a:xfrm>
          <a:prstGeom prst="rect">
            <a:avLst/>
          </a:prstGeom>
        </p:spPr>
        <p:txBody>
          <a:bodyPr wrap="square" lIns="0" tIns="0" rIns="0" bIns="0">
            <a:spAutoFit/>
          </a:bodyPr>
          <a:lstStyle/>
          <a:p>
            <a:pPr defTabSz="685800">
              <a:defRPr/>
            </a:pPr>
            <a:r>
              <a:rPr lang="en-US" sz="1000" kern="0">
                <a:latin typeface="Segoe UI" panose="020B0502040204020203" pitchFamily="34" charset="0"/>
                <a:cs typeface="Segoe UI" panose="020B0502040204020203" pitchFamily="34" charset="0"/>
              </a:rPr>
              <a:t>Lockton’s clinicians refer potential candidates to the Mayo program.</a:t>
            </a:r>
          </a:p>
        </p:txBody>
      </p:sp>
      <p:sp>
        <p:nvSpPr>
          <p:cNvPr id="13" name="Rectangle: Top Corners Rounded 12">
            <a:extLst>
              <a:ext uri="{FF2B5EF4-FFF2-40B4-BE49-F238E27FC236}">
                <a16:creationId xmlns:a16="http://schemas.microsoft.com/office/drawing/2014/main" id="{21E864BC-51FA-4299-8739-A47ECE6F8721}"/>
              </a:ext>
            </a:extLst>
          </p:cNvPr>
          <p:cNvSpPr/>
          <p:nvPr/>
        </p:nvSpPr>
        <p:spPr>
          <a:xfrm rot="5400000" flipH="1" flipV="1">
            <a:off x="5183158" y="3046456"/>
            <a:ext cx="230917" cy="607937"/>
          </a:xfrm>
          <a:prstGeom prst="round2SameRect">
            <a:avLst>
              <a:gd name="adj1" fmla="val 50000"/>
              <a:gd name="adj2" fmla="val 0"/>
            </a:avLst>
          </a:prstGeom>
          <a:solidFill>
            <a:schemeClr val="accent3"/>
          </a:solidFill>
          <a:ln w="9525" cap="flat" cmpd="sng" algn="ctr">
            <a:noFill/>
            <a:prstDash val="solid"/>
          </a:ln>
          <a:effectLst/>
        </p:spPr>
        <p:txBody>
          <a:bodyPr vert="vert" lIns="54000" rIns="54000" bIns="324000" rtlCol="0" anchor="ctr"/>
          <a:lstStyle/>
          <a:p>
            <a:pPr algn="ctr" defTabSz="685800">
              <a:defRPr/>
            </a:pPr>
            <a:r>
              <a:rPr lang="en" sz="1050" b="1" kern="0">
                <a:solidFill>
                  <a:prstClr val="white"/>
                </a:solidFill>
                <a:latin typeface="Segoe UI"/>
                <a:sym typeface="Arial"/>
              </a:rPr>
              <a:t>04</a:t>
            </a:r>
            <a:endParaRPr lang="en" sz="525" b="1" kern="0">
              <a:solidFill>
                <a:prstClr val="white"/>
              </a:solidFill>
              <a:latin typeface="Segoe UI"/>
              <a:sym typeface="Arial"/>
            </a:endParaRPr>
          </a:p>
        </p:txBody>
      </p:sp>
      <p:sp>
        <p:nvSpPr>
          <p:cNvPr id="14" name="Oval 13">
            <a:extLst>
              <a:ext uri="{FF2B5EF4-FFF2-40B4-BE49-F238E27FC236}">
                <a16:creationId xmlns:a16="http://schemas.microsoft.com/office/drawing/2014/main" id="{775BF6CF-14D9-4A58-A22E-B36B9AE1C0C5}"/>
              </a:ext>
            </a:extLst>
          </p:cNvPr>
          <p:cNvSpPr/>
          <p:nvPr/>
        </p:nvSpPr>
        <p:spPr>
          <a:xfrm flipH="1">
            <a:off x="5368690" y="2991679"/>
            <a:ext cx="717493" cy="717494"/>
          </a:xfrm>
          <a:prstGeom prst="ellipse">
            <a:avLst/>
          </a:prstGeom>
          <a:solidFill>
            <a:sysClr val="window" lastClr="FFFFFF">
              <a:lumMod val="95000"/>
            </a:sysClr>
          </a:solidFill>
          <a:ln w="9525" cap="flat" cmpd="sng" algn="ctr">
            <a:noFill/>
            <a:prstDash val="solid"/>
          </a:ln>
          <a:effectLst>
            <a:innerShdw blurRad="63500" dist="50800" dir="13500000">
              <a:prstClr val="black">
                <a:alpha val="1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0">
              <a:solidFill>
                <a:prstClr val="white"/>
              </a:solidFill>
              <a:latin typeface="Segoe UI"/>
            </a:endParaRPr>
          </a:p>
        </p:txBody>
      </p:sp>
      <p:sp>
        <p:nvSpPr>
          <p:cNvPr id="15" name="Oval 14">
            <a:extLst>
              <a:ext uri="{FF2B5EF4-FFF2-40B4-BE49-F238E27FC236}">
                <a16:creationId xmlns:a16="http://schemas.microsoft.com/office/drawing/2014/main" id="{5BC1FC12-59B6-43BA-A928-603C8D91A43F}"/>
              </a:ext>
            </a:extLst>
          </p:cNvPr>
          <p:cNvSpPr/>
          <p:nvPr/>
        </p:nvSpPr>
        <p:spPr>
          <a:xfrm flipH="1">
            <a:off x="5442914" y="3065902"/>
            <a:ext cx="569046" cy="569047"/>
          </a:xfrm>
          <a:prstGeom prst="ellipse">
            <a:avLst/>
          </a:prstGeom>
          <a:solidFill>
            <a:schemeClr val="accent3"/>
          </a:solidFill>
          <a:ln w="9525" cap="flat" cmpd="sng" algn="ctr">
            <a:noFill/>
            <a:prstDash val="solid"/>
          </a:ln>
          <a:effectLst>
            <a:innerShdw blurRad="63500" dist="50800" dir="13500000">
              <a:prstClr val="black">
                <a:alpha val="15000"/>
              </a:prstClr>
            </a:innerShdw>
          </a:effectLst>
        </p:spPr>
        <p:txBody>
          <a:bodyPr rtlCol="0" anchor="ctr"/>
          <a:lstStyle/>
          <a:p>
            <a:pPr algn="ctr" defTabSz="685800">
              <a:defRPr/>
            </a:pPr>
            <a:endParaRPr lang="en-US" sz="1350" kern="0">
              <a:solidFill>
                <a:prstClr val="white"/>
              </a:solidFill>
              <a:latin typeface="Segoe UI"/>
            </a:endParaRPr>
          </a:p>
        </p:txBody>
      </p:sp>
      <p:grpSp>
        <p:nvGrpSpPr>
          <p:cNvPr id="16" name="Group 15">
            <a:extLst>
              <a:ext uri="{FF2B5EF4-FFF2-40B4-BE49-F238E27FC236}">
                <a16:creationId xmlns:a16="http://schemas.microsoft.com/office/drawing/2014/main" id="{79515C61-65B5-4DBC-9277-5294C649290F}"/>
              </a:ext>
            </a:extLst>
          </p:cNvPr>
          <p:cNvGrpSpPr/>
          <p:nvPr/>
        </p:nvGrpSpPr>
        <p:grpSpPr>
          <a:xfrm>
            <a:off x="5541505" y="3213891"/>
            <a:ext cx="371864" cy="273069"/>
            <a:chOff x="-1377950" y="5740400"/>
            <a:chExt cx="2455863" cy="1803401"/>
          </a:xfrm>
          <a:solidFill>
            <a:sysClr val="window" lastClr="FFFFFF"/>
          </a:solidFill>
        </p:grpSpPr>
        <p:sp>
          <p:nvSpPr>
            <p:cNvPr id="17" name="Freeform 5">
              <a:extLst>
                <a:ext uri="{FF2B5EF4-FFF2-40B4-BE49-F238E27FC236}">
                  <a16:creationId xmlns:a16="http://schemas.microsoft.com/office/drawing/2014/main" id="{0F474B83-630A-4B15-9E4D-84947DC5F0A4}"/>
                </a:ext>
              </a:extLst>
            </p:cNvPr>
            <p:cNvSpPr>
              <a:spLocks/>
            </p:cNvSpPr>
            <p:nvPr/>
          </p:nvSpPr>
          <p:spPr bwMode="auto">
            <a:xfrm>
              <a:off x="506413" y="6510338"/>
              <a:ext cx="307975" cy="109538"/>
            </a:xfrm>
            <a:custGeom>
              <a:avLst/>
              <a:gdLst>
                <a:gd name="T0" fmla="*/ 209 w 257"/>
                <a:gd name="T1" fmla="*/ 89 h 92"/>
                <a:gd name="T2" fmla="*/ 222 w 257"/>
                <a:gd name="T3" fmla="*/ 92 h 92"/>
                <a:gd name="T4" fmla="*/ 249 w 257"/>
                <a:gd name="T5" fmla="*/ 75 h 92"/>
                <a:gd name="T6" fmla="*/ 236 w 257"/>
                <a:gd name="T7" fmla="*/ 35 h 92"/>
                <a:gd name="T8" fmla="*/ 30 w 257"/>
                <a:gd name="T9" fmla="*/ 0 h 92"/>
                <a:gd name="T10" fmla="*/ 0 w 257"/>
                <a:gd name="T11" fmla="*/ 30 h 92"/>
                <a:gd name="T12" fmla="*/ 30 w 257"/>
                <a:gd name="T13" fmla="*/ 60 h 92"/>
                <a:gd name="T14" fmla="*/ 209 w 257"/>
                <a:gd name="T15" fmla="*/ 89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92">
                  <a:moveTo>
                    <a:pt x="209" y="89"/>
                  </a:moveTo>
                  <a:cubicBezTo>
                    <a:pt x="213" y="91"/>
                    <a:pt x="218" y="92"/>
                    <a:pt x="222" y="92"/>
                  </a:cubicBezTo>
                  <a:cubicBezTo>
                    <a:pt x="233" y="92"/>
                    <a:pt x="244" y="86"/>
                    <a:pt x="249" y="75"/>
                  </a:cubicBezTo>
                  <a:cubicBezTo>
                    <a:pt x="257" y="60"/>
                    <a:pt x="251" y="42"/>
                    <a:pt x="236" y="35"/>
                  </a:cubicBezTo>
                  <a:cubicBezTo>
                    <a:pt x="166" y="0"/>
                    <a:pt x="36" y="0"/>
                    <a:pt x="30" y="0"/>
                  </a:cubicBezTo>
                  <a:cubicBezTo>
                    <a:pt x="13" y="0"/>
                    <a:pt x="0" y="13"/>
                    <a:pt x="0" y="30"/>
                  </a:cubicBezTo>
                  <a:cubicBezTo>
                    <a:pt x="0" y="46"/>
                    <a:pt x="13" y="60"/>
                    <a:pt x="30" y="60"/>
                  </a:cubicBezTo>
                  <a:cubicBezTo>
                    <a:pt x="64" y="60"/>
                    <a:pt x="162" y="65"/>
                    <a:pt x="209"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Segoe UI"/>
              </a:endParaRPr>
            </a:p>
          </p:txBody>
        </p:sp>
        <p:sp>
          <p:nvSpPr>
            <p:cNvPr id="18" name="Freeform 6">
              <a:extLst>
                <a:ext uri="{FF2B5EF4-FFF2-40B4-BE49-F238E27FC236}">
                  <a16:creationId xmlns:a16="http://schemas.microsoft.com/office/drawing/2014/main" id="{A69F4645-DC83-4784-8DF9-B1B03FB7D0F2}"/>
                </a:ext>
              </a:extLst>
            </p:cNvPr>
            <p:cNvSpPr>
              <a:spLocks noEditPoints="1"/>
            </p:cNvSpPr>
            <p:nvPr/>
          </p:nvSpPr>
          <p:spPr bwMode="auto">
            <a:xfrm>
              <a:off x="-1377950" y="5740400"/>
              <a:ext cx="2455863" cy="1803401"/>
            </a:xfrm>
            <a:custGeom>
              <a:avLst/>
              <a:gdLst>
                <a:gd name="T0" fmla="*/ 1823 w 2048"/>
                <a:gd name="T1" fmla="*/ 1015 h 1504"/>
                <a:gd name="T2" fmla="*/ 1932 w 2048"/>
                <a:gd name="T3" fmla="*/ 751 h 1504"/>
                <a:gd name="T4" fmla="*/ 1633 w 2048"/>
                <a:gd name="T5" fmla="*/ 481 h 1504"/>
                <a:gd name="T6" fmla="*/ 1475 w 2048"/>
                <a:gd name="T7" fmla="*/ 775 h 1504"/>
                <a:gd name="T8" fmla="*/ 1546 w 2048"/>
                <a:gd name="T9" fmla="*/ 1073 h 1504"/>
                <a:gd name="T10" fmla="*/ 1247 w 2048"/>
                <a:gd name="T11" fmla="*/ 945 h 1504"/>
                <a:gd name="T12" fmla="*/ 1375 w 2048"/>
                <a:gd name="T13" fmla="*/ 497 h 1504"/>
                <a:gd name="T14" fmla="*/ 928 w 2048"/>
                <a:gd name="T15" fmla="*/ 0 h 1504"/>
                <a:gd name="T16" fmla="*/ 674 w 2048"/>
                <a:gd name="T17" fmla="*/ 565 h 1504"/>
                <a:gd name="T18" fmla="*/ 738 w 2048"/>
                <a:gd name="T19" fmla="*/ 1027 h 1504"/>
                <a:gd name="T20" fmla="*/ 602 w 2048"/>
                <a:gd name="T21" fmla="*/ 1006 h 1504"/>
                <a:gd name="T22" fmla="*/ 319 w 2048"/>
                <a:gd name="T23" fmla="*/ 481 h 1504"/>
                <a:gd name="T24" fmla="*/ 35 w 2048"/>
                <a:gd name="T25" fmla="*/ 1006 h 1504"/>
                <a:gd name="T26" fmla="*/ 0 w 2048"/>
                <a:gd name="T27" fmla="*/ 1474 h 1504"/>
                <a:gd name="T28" fmla="*/ 97 w 2048"/>
                <a:gd name="T29" fmla="*/ 1193 h 1504"/>
                <a:gd name="T30" fmla="*/ 406 w 2048"/>
                <a:gd name="T31" fmla="*/ 1176 h 1504"/>
                <a:gd name="T32" fmla="*/ 449 w 2048"/>
                <a:gd name="T33" fmla="*/ 1474 h 1504"/>
                <a:gd name="T34" fmla="*/ 574 w 2048"/>
                <a:gd name="T35" fmla="*/ 1150 h 1504"/>
                <a:gd name="T36" fmla="*/ 901 w 2048"/>
                <a:gd name="T37" fmla="*/ 1229 h 1504"/>
                <a:gd name="T38" fmla="*/ 1024 w 2048"/>
                <a:gd name="T39" fmla="*/ 1504 h 1504"/>
                <a:gd name="T40" fmla="*/ 1148 w 2048"/>
                <a:gd name="T41" fmla="*/ 1229 h 1504"/>
                <a:gd name="T42" fmla="*/ 1475 w 2048"/>
                <a:gd name="T43" fmla="*/ 1150 h 1504"/>
                <a:gd name="T44" fmla="*/ 1600 w 2048"/>
                <a:gd name="T45" fmla="*/ 1474 h 1504"/>
                <a:gd name="T46" fmla="*/ 1591 w 2048"/>
                <a:gd name="T47" fmla="*/ 1121 h 1504"/>
                <a:gd name="T48" fmla="*/ 1727 w 2048"/>
                <a:gd name="T49" fmla="*/ 1474 h 1504"/>
                <a:gd name="T50" fmla="*/ 1940 w 2048"/>
                <a:gd name="T51" fmla="*/ 1162 h 1504"/>
                <a:gd name="T52" fmla="*/ 2048 w 2048"/>
                <a:gd name="T53" fmla="*/ 1474 h 1504"/>
                <a:gd name="T54" fmla="*/ 445 w 2048"/>
                <a:gd name="T55" fmla="*/ 1016 h 1504"/>
                <a:gd name="T56" fmla="*/ 124 w 2048"/>
                <a:gd name="T57" fmla="*/ 738 h 1504"/>
                <a:gd name="T58" fmla="*/ 513 w 2048"/>
                <a:gd name="T59" fmla="*/ 738 h 1504"/>
                <a:gd name="T60" fmla="*/ 254 w 2048"/>
                <a:gd name="T61" fmla="*/ 674 h 1504"/>
                <a:gd name="T62" fmla="*/ 222 w 2048"/>
                <a:gd name="T63" fmla="*/ 781 h 1504"/>
                <a:gd name="T64" fmla="*/ 156 w 2048"/>
                <a:gd name="T65" fmla="*/ 832 h 1504"/>
                <a:gd name="T66" fmla="*/ 124 w 2048"/>
                <a:gd name="T67" fmla="*/ 738 h 1504"/>
                <a:gd name="T68" fmla="*/ 192 w 2048"/>
                <a:gd name="T69" fmla="*/ 1051 h 1504"/>
                <a:gd name="T70" fmla="*/ 252 w 2048"/>
                <a:gd name="T71" fmla="*/ 1077 h 1504"/>
                <a:gd name="T72" fmla="*/ 385 w 2048"/>
                <a:gd name="T73" fmla="*/ 1077 h 1504"/>
                <a:gd name="T74" fmla="*/ 734 w 2048"/>
                <a:gd name="T75" fmla="*/ 565 h 1504"/>
                <a:gd name="T76" fmla="*/ 702 w 2048"/>
                <a:gd name="T77" fmla="*/ 287 h 1504"/>
                <a:gd name="T78" fmla="*/ 1318 w 2048"/>
                <a:gd name="T79" fmla="*/ 477 h 1504"/>
                <a:gd name="T80" fmla="*/ 1200 w 2048"/>
                <a:gd name="T81" fmla="*/ 807 h 1504"/>
                <a:gd name="T82" fmla="*/ 1001 w 2048"/>
                <a:gd name="T83" fmla="*/ 926 h 1504"/>
                <a:gd name="T84" fmla="*/ 1024 w 2048"/>
                <a:gd name="T85" fmla="*/ 1052 h 1504"/>
                <a:gd name="T86" fmla="*/ 903 w 2048"/>
                <a:gd name="T87" fmla="*/ 1168 h 1504"/>
                <a:gd name="T88" fmla="*/ 836 w 2048"/>
                <a:gd name="T89" fmla="*/ 996 h 1504"/>
                <a:gd name="T90" fmla="*/ 1148 w 2048"/>
                <a:gd name="T91" fmla="*/ 1169 h 1504"/>
                <a:gd name="T92" fmla="*/ 1243 w 2048"/>
                <a:gd name="T93" fmla="*/ 1028 h 1504"/>
                <a:gd name="T94" fmla="*/ 1532 w 2048"/>
                <a:gd name="T95" fmla="*/ 755 h 1504"/>
                <a:gd name="T96" fmla="*/ 1633 w 2048"/>
                <a:gd name="T97" fmla="*/ 541 h 1504"/>
                <a:gd name="T98" fmla="*/ 1863 w 2048"/>
                <a:gd name="T99" fmla="*/ 755 h 1504"/>
                <a:gd name="T100" fmla="*/ 1692 w 2048"/>
                <a:gd name="T101" fmla="*/ 995 h 1504"/>
                <a:gd name="T102" fmla="*/ 1763 w 2048"/>
                <a:gd name="T103" fmla="*/ 1045 h 1504"/>
                <a:gd name="T104" fmla="*/ 1629 w 2048"/>
                <a:gd name="T105" fmla="*/ 107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8" h="1504">
                  <a:moveTo>
                    <a:pt x="1956" y="1104"/>
                  </a:moveTo>
                  <a:cubicBezTo>
                    <a:pt x="1833" y="1069"/>
                    <a:pt x="1833" y="1069"/>
                    <a:pt x="1833" y="1069"/>
                  </a:cubicBezTo>
                  <a:cubicBezTo>
                    <a:pt x="1827" y="1067"/>
                    <a:pt x="1823" y="1062"/>
                    <a:pt x="1823" y="1057"/>
                  </a:cubicBezTo>
                  <a:cubicBezTo>
                    <a:pt x="1823" y="1015"/>
                    <a:pt x="1823" y="1015"/>
                    <a:pt x="1823" y="1015"/>
                  </a:cubicBezTo>
                  <a:cubicBezTo>
                    <a:pt x="1834" y="1008"/>
                    <a:pt x="1843" y="1001"/>
                    <a:pt x="1852" y="992"/>
                  </a:cubicBezTo>
                  <a:cubicBezTo>
                    <a:pt x="1896" y="950"/>
                    <a:pt x="1920" y="893"/>
                    <a:pt x="1920" y="832"/>
                  </a:cubicBezTo>
                  <a:cubicBezTo>
                    <a:pt x="1920" y="775"/>
                    <a:pt x="1920" y="775"/>
                    <a:pt x="1920" y="775"/>
                  </a:cubicBezTo>
                  <a:cubicBezTo>
                    <a:pt x="1932" y="751"/>
                    <a:pt x="1932" y="751"/>
                    <a:pt x="1932" y="751"/>
                  </a:cubicBezTo>
                  <a:cubicBezTo>
                    <a:pt x="1945" y="725"/>
                    <a:pt x="1952" y="695"/>
                    <a:pt x="1952" y="666"/>
                  </a:cubicBezTo>
                  <a:cubicBezTo>
                    <a:pt x="1952" y="511"/>
                    <a:pt x="1952" y="511"/>
                    <a:pt x="1952" y="511"/>
                  </a:cubicBezTo>
                  <a:cubicBezTo>
                    <a:pt x="1952" y="495"/>
                    <a:pt x="1938" y="481"/>
                    <a:pt x="1922" y="481"/>
                  </a:cubicBezTo>
                  <a:cubicBezTo>
                    <a:pt x="1633" y="481"/>
                    <a:pt x="1633" y="481"/>
                    <a:pt x="1633" y="481"/>
                  </a:cubicBezTo>
                  <a:cubicBezTo>
                    <a:pt x="1528" y="481"/>
                    <a:pt x="1443" y="567"/>
                    <a:pt x="1443" y="672"/>
                  </a:cubicBezTo>
                  <a:cubicBezTo>
                    <a:pt x="1443" y="674"/>
                    <a:pt x="1443" y="674"/>
                    <a:pt x="1443" y="674"/>
                  </a:cubicBezTo>
                  <a:cubicBezTo>
                    <a:pt x="1443" y="698"/>
                    <a:pt x="1448" y="723"/>
                    <a:pt x="1459" y="744"/>
                  </a:cubicBezTo>
                  <a:cubicBezTo>
                    <a:pt x="1475" y="775"/>
                    <a:pt x="1475" y="775"/>
                    <a:pt x="1475" y="775"/>
                  </a:cubicBezTo>
                  <a:cubicBezTo>
                    <a:pt x="1475" y="824"/>
                    <a:pt x="1475" y="824"/>
                    <a:pt x="1475" y="824"/>
                  </a:cubicBezTo>
                  <a:cubicBezTo>
                    <a:pt x="1475" y="902"/>
                    <a:pt x="1513" y="971"/>
                    <a:pt x="1571" y="1013"/>
                  </a:cubicBezTo>
                  <a:cubicBezTo>
                    <a:pt x="1571" y="1057"/>
                    <a:pt x="1571" y="1057"/>
                    <a:pt x="1571" y="1057"/>
                  </a:cubicBezTo>
                  <a:cubicBezTo>
                    <a:pt x="1571" y="1063"/>
                    <a:pt x="1571" y="1066"/>
                    <a:pt x="1546" y="1073"/>
                  </a:cubicBezTo>
                  <a:cubicBezTo>
                    <a:pt x="1486" y="1091"/>
                    <a:pt x="1486" y="1091"/>
                    <a:pt x="1486" y="1091"/>
                  </a:cubicBezTo>
                  <a:cubicBezTo>
                    <a:pt x="1311" y="1027"/>
                    <a:pt x="1311" y="1027"/>
                    <a:pt x="1311" y="1027"/>
                  </a:cubicBezTo>
                  <a:cubicBezTo>
                    <a:pt x="1312" y="1019"/>
                    <a:pt x="1309" y="1010"/>
                    <a:pt x="1303" y="1004"/>
                  </a:cubicBezTo>
                  <a:cubicBezTo>
                    <a:pt x="1247" y="945"/>
                    <a:pt x="1247" y="945"/>
                    <a:pt x="1247" y="945"/>
                  </a:cubicBezTo>
                  <a:cubicBezTo>
                    <a:pt x="1247" y="847"/>
                    <a:pt x="1247" y="847"/>
                    <a:pt x="1247" y="847"/>
                  </a:cubicBezTo>
                  <a:cubicBezTo>
                    <a:pt x="1253" y="842"/>
                    <a:pt x="1259" y="837"/>
                    <a:pt x="1264" y="832"/>
                  </a:cubicBezTo>
                  <a:cubicBezTo>
                    <a:pt x="1335" y="765"/>
                    <a:pt x="1375" y="672"/>
                    <a:pt x="1375" y="576"/>
                  </a:cubicBezTo>
                  <a:cubicBezTo>
                    <a:pt x="1375" y="497"/>
                    <a:pt x="1375" y="497"/>
                    <a:pt x="1375" y="497"/>
                  </a:cubicBezTo>
                  <a:cubicBezTo>
                    <a:pt x="1396" y="451"/>
                    <a:pt x="1407" y="402"/>
                    <a:pt x="1407" y="351"/>
                  </a:cubicBezTo>
                  <a:cubicBezTo>
                    <a:pt x="1407" y="30"/>
                    <a:pt x="1407" y="30"/>
                    <a:pt x="1407" y="30"/>
                  </a:cubicBezTo>
                  <a:cubicBezTo>
                    <a:pt x="1407" y="14"/>
                    <a:pt x="1394" y="0"/>
                    <a:pt x="1377" y="0"/>
                  </a:cubicBezTo>
                  <a:cubicBezTo>
                    <a:pt x="928" y="0"/>
                    <a:pt x="928" y="0"/>
                    <a:pt x="928" y="0"/>
                  </a:cubicBezTo>
                  <a:cubicBezTo>
                    <a:pt x="770" y="0"/>
                    <a:pt x="642" y="129"/>
                    <a:pt x="642" y="287"/>
                  </a:cubicBezTo>
                  <a:cubicBezTo>
                    <a:pt x="642" y="351"/>
                    <a:pt x="642" y="351"/>
                    <a:pt x="642" y="351"/>
                  </a:cubicBezTo>
                  <a:cubicBezTo>
                    <a:pt x="642" y="402"/>
                    <a:pt x="652" y="451"/>
                    <a:pt x="674" y="497"/>
                  </a:cubicBezTo>
                  <a:cubicBezTo>
                    <a:pt x="674" y="565"/>
                    <a:pt x="674" y="565"/>
                    <a:pt x="674" y="565"/>
                  </a:cubicBezTo>
                  <a:cubicBezTo>
                    <a:pt x="674" y="677"/>
                    <a:pt x="723" y="778"/>
                    <a:pt x="802" y="844"/>
                  </a:cubicBezTo>
                  <a:cubicBezTo>
                    <a:pt x="802" y="945"/>
                    <a:pt x="802" y="945"/>
                    <a:pt x="802" y="945"/>
                  </a:cubicBezTo>
                  <a:cubicBezTo>
                    <a:pt x="746" y="1004"/>
                    <a:pt x="746" y="1004"/>
                    <a:pt x="746" y="1004"/>
                  </a:cubicBezTo>
                  <a:cubicBezTo>
                    <a:pt x="740" y="1010"/>
                    <a:pt x="737" y="1019"/>
                    <a:pt x="738" y="1027"/>
                  </a:cubicBezTo>
                  <a:cubicBezTo>
                    <a:pt x="553" y="1094"/>
                    <a:pt x="553" y="1094"/>
                    <a:pt x="553" y="1094"/>
                  </a:cubicBezTo>
                  <a:cubicBezTo>
                    <a:pt x="540" y="1099"/>
                    <a:pt x="527" y="1106"/>
                    <a:pt x="516" y="1113"/>
                  </a:cubicBezTo>
                  <a:cubicBezTo>
                    <a:pt x="487" y="1099"/>
                    <a:pt x="487" y="1099"/>
                    <a:pt x="487" y="1099"/>
                  </a:cubicBezTo>
                  <a:cubicBezTo>
                    <a:pt x="573" y="1061"/>
                    <a:pt x="601" y="1009"/>
                    <a:pt x="602" y="1006"/>
                  </a:cubicBezTo>
                  <a:cubicBezTo>
                    <a:pt x="606" y="998"/>
                    <a:pt x="606" y="988"/>
                    <a:pt x="602" y="979"/>
                  </a:cubicBezTo>
                  <a:cubicBezTo>
                    <a:pt x="581" y="936"/>
                    <a:pt x="578" y="857"/>
                    <a:pt x="576" y="793"/>
                  </a:cubicBezTo>
                  <a:cubicBezTo>
                    <a:pt x="575" y="772"/>
                    <a:pt x="574" y="752"/>
                    <a:pt x="573" y="734"/>
                  </a:cubicBezTo>
                  <a:cubicBezTo>
                    <a:pt x="563" y="590"/>
                    <a:pt x="454" y="481"/>
                    <a:pt x="319" y="481"/>
                  </a:cubicBezTo>
                  <a:cubicBezTo>
                    <a:pt x="184" y="481"/>
                    <a:pt x="74" y="590"/>
                    <a:pt x="64" y="734"/>
                  </a:cubicBezTo>
                  <a:cubicBezTo>
                    <a:pt x="63" y="752"/>
                    <a:pt x="62" y="772"/>
                    <a:pt x="62" y="793"/>
                  </a:cubicBezTo>
                  <a:cubicBezTo>
                    <a:pt x="59" y="857"/>
                    <a:pt x="57" y="936"/>
                    <a:pt x="35" y="979"/>
                  </a:cubicBezTo>
                  <a:cubicBezTo>
                    <a:pt x="31" y="988"/>
                    <a:pt x="31" y="998"/>
                    <a:pt x="35" y="1006"/>
                  </a:cubicBezTo>
                  <a:cubicBezTo>
                    <a:pt x="37" y="1009"/>
                    <a:pt x="64" y="1061"/>
                    <a:pt x="150" y="1099"/>
                  </a:cubicBezTo>
                  <a:cubicBezTo>
                    <a:pt x="70" y="1139"/>
                    <a:pt x="70" y="1139"/>
                    <a:pt x="70" y="1139"/>
                  </a:cubicBezTo>
                  <a:cubicBezTo>
                    <a:pt x="27" y="1161"/>
                    <a:pt x="0" y="1204"/>
                    <a:pt x="0" y="1252"/>
                  </a:cubicBezTo>
                  <a:cubicBezTo>
                    <a:pt x="0" y="1474"/>
                    <a:pt x="0" y="1474"/>
                    <a:pt x="0" y="1474"/>
                  </a:cubicBezTo>
                  <a:cubicBezTo>
                    <a:pt x="0" y="1490"/>
                    <a:pt x="13" y="1504"/>
                    <a:pt x="30" y="1504"/>
                  </a:cubicBezTo>
                  <a:cubicBezTo>
                    <a:pt x="47" y="1504"/>
                    <a:pt x="60" y="1490"/>
                    <a:pt x="60" y="1474"/>
                  </a:cubicBezTo>
                  <a:cubicBezTo>
                    <a:pt x="60" y="1252"/>
                    <a:pt x="60" y="1252"/>
                    <a:pt x="60" y="1252"/>
                  </a:cubicBezTo>
                  <a:cubicBezTo>
                    <a:pt x="60" y="1227"/>
                    <a:pt x="74" y="1204"/>
                    <a:pt x="97" y="1193"/>
                  </a:cubicBezTo>
                  <a:cubicBezTo>
                    <a:pt x="197" y="1143"/>
                    <a:pt x="197" y="1143"/>
                    <a:pt x="197" y="1143"/>
                  </a:cubicBezTo>
                  <a:cubicBezTo>
                    <a:pt x="232" y="1176"/>
                    <a:pt x="232" y="1176"/>
                    <a:pt x="232" y="1176"/>
                  </a:cubicBezTo>
                  <a:cubicBezTo>
                    <a:pt x="256" y="1199"/>
                    <a:pt x="287" y="1211"/>
                    <a:pt x="319" y="1211"/>
                  </a:cubicBezTo>
                  <a:cubicBezTo>
                    <a:pt x="350" y="1211"/>
                    <a:pt x="381" y="1199"/>
                    <a:pt x="406" y="1176"/>
                  </a:cubicBezTo>
                  <a:cubicBezTo>
                    <a:pt x="441" y="1143"/>
                    <a:pt x="441" y="1143"/>
                    <a:pt x="441" y="1143"/>
                  </a:cubicBezTo>
                  <a:cubicBezTo>
                    <a:pt x="473" y="1159"/>
                    <a:pt x="473" y="1159"/>
                    <a:pt x="473" y="1159"/>
                  </a:cubicBezTo>
                  <a:cubicBezTo>
                    <a:pt x="458" y="1184"/>
                    <a:pt x="449" y="1213"/>
                    <a:pt x="449" y="1243"/>
                  </a:cubicBezTo>
                  <a:cubicBezTo>
                    <a:pt x="449" y="1474"/>
                    <a:pt x="449" y="1474"/>
                    <a:pt x="449" y="1474"/>
                  </a:cubicBezTo>
                  <a:cubicBezTo>
                    <a:pt x="449" y="1490"/>
                    <a:pt x="463" y="1504"/>
                    <a:pt x="479" y="1504"/>
                  </a:cubicBezTo>
                  <a:cubicBezTo>
                    <a:pt x="496" y="1504"/>
                    <a:pt x="509" y="1490"/>
                    <a:pt x="509" y="1474"/>
                  </a:cubicBezTo>
                  <a:cubicBezTo>
                    <a:pt x="509" y="1243"/>
                    <a:pt x="509" y="1243"/>
                    <a:pt x="509" y="1243"/>
                  </a:cubicBezTo>
                  <a:cubicBezTo>
                    <a:pt x="509" y="1202"/>
                    <a:pt x="535" y="1165"/>
                    <a:pt x="574" y="1150"/>
                  </a:cubicBezTo>
                  <a:cubicBezTo>
                    <a:pt x="768" y="1080"/>
                    <a:pt x="768" y="1080"/>
                    <a:pt x="768" y="1080"/>
                  </a:cubicBezTo>
                  <a:cubicBezTo>
                    <a:pt x="849" y="1201"/>
                    <a:pt x="849" y="1201"/>
                    <a:pt x="849" y="1201"/>
                  </a:cubicBezTo>
                  <a:cubicBezTo>
                    <a:pt x="860" y="1217"/>
                    <a:pt x="876" y="1227"/>
                    <a:pt x="895" y="1229"/>
                  </a:cubicBezTo>
                  <a:cubicBezTo>
                    <a:pt x="897" y="1229"/>
                    <a:pt x="899" y="1229"/>
                    <a:pt x="901" y="1229"/>
                  </a:cubicBezTo>
                  <a:cubicBezTo>
                    <a:pt x="918" y="1229"/>
                    <a:pt x="933" y="1222"/>
                    <a:pt x="945" y="1211"/>
                  </a:cubicBezTo>
                  <a:cubicBezTo>
                    <a:pt x="994" y="1161"/>
                    <a:pt x="994" y="1161"/>
                    <a:pt x="994" y="1161"/>
                  </a:cubicBezTo>
                  <a:cubicBezTo>
                    <a:pt x="994" y="1474"/>
                    <a:pt x="994" y="1474"/>
                    <a:pt x="994" y="1474"/>
                  </a:cubicBezTo>
                  <a:cubicBezTo>
                    <a:pt x="994" y="1490"/>
                    <a:pt x="1008" y="1504"/>
                    <a:pt x="1024" y="1504"/>
                  </a:cubicBezTo>
                  <a:cubicBezTo>
                    <a:pt x="1041" y="1504"/>
                    <a:pt x="1054" y="1490"/>
                    <a:pt x="1054" y="1474"/>
                  </a:cubicBezTo>
                  <a:cubicBezTo>
                    <a:pt x="1054" y="1161"/>
                    <a:pt x="1054" y="1161"/>
                    <a:pt x="1054" y="1161"/>
                  </a:cubicBezTo>
                  <a:cubicBezTo>
                    <a:pt x="1104" y="1211"/>
                    <a:pt x="1104" y="1211"/>
                    <a:pt x="1104" y="1211"/>
                  </a:cubicBezTo>
                  <a:cubicBezTo>
                    <a:pt x="1116" y="1222"/>
                    <a:pt x="1131" y="1229"/>
                    <a:pt x="1148" y="1229"/>
                  </a:cubicBezTo>
                  <a:cubicBezTo>
                    <a:pt x="1150" y="1229"/>
                    <a:pt x="1152" y="1229"/>
                    <a:pt x="1154" y="1229"/>
                  </a:cubicBezTo>
                  <a:cubicBezTo>
                    <a:pt x="1172" y="1227"/>
                    <a:pt x="1189" y="1217"/>
                    <a:pt x="1199" y="1201"/>
                  </a:cubicBezTo>
                  <a:cubicBezTo>
                    <a:pt x="1280" y="1080"/>
                    <a:pt x="1280" y="1080"/>
                    <a:pt x="1280" y="1080"/>
                  </a:cubicBezTo>
                  <a:cubicBezTo>
                    <a:pt x="1475" y="1150"/>
                    <a:pt x="1475" y="1150"/>
                    <a:pt x="1475" y="1150"/>
                  </a:cubicBezTo>
                  <a:cubicBezTo>
                    <a:pt x="1514" y="1165"/>
                    <a:pt x="1540" y="1202"/>
                    <a:pt x="1540" y="1243"/>
                  </a:cubicBezTo>
                  <a:cubicBezTo>
                    <a:pt x="1540" y="1474"/>
                    <a:pt x="1540" y="1474"/>
                    <a:pt x="1540" y="1474"/>
                  </a:cubicBezTo>
                  <a:cubicBezTo>
                    <a:pt x="1540" y="1490"/>
                    <a:pt x="1553" y="1504"/>
                    <a:pt x="1570" y="1504"/>
                  </a:cubicBezTo>
                  <a:cubicBezTo>
                    <a:pt x="1586" y="1504"/>
                    <a:pt x="1600" y="1490"/>
                    <a:pt x="1600" y="1474"/>
                  </a:cubicBezTo>
                  <a:cubicBezTo>
                    <a:pt x="1600" y="1243"/>
                    <a:pt x="1600" y="1243"/>
                    <a:pt x="1600" y="1243"/>
                  </a:cubicBezTo>
                  <a:cubicBezTo>
                    <a:pt x="1600" y="1201"/>
                    <a:pt x="1583" y="1162"/>
                    <a:pt x="1555" y="1133"/>
                  </a:cubicBezTo>
                  <a:cubicBezTo>
                    <a:pt x="1563" y="1131"/>
                    <a:pt x="1563" y="1131"/>
                    <a:pt x="1563" y="1131"/>
                  </a:cubicBezTo>
                  <a:cubicBezTo>
                    <a:pt x="1570" y="1129"/>
                    <a:pt x="1580" y="1126"/>
                    <a:pt x="1591" y="1121"/>
                  </a:cubicBezTo>
                  <a:cubicBezTo>
                    <a:pt x="1667" y="1197"/>
                    <a:pt x="1667" y="1197"/>
                    <a:pt x="1667" y="1197"/>
                  </a:cubicBezTo>
                  <a:cubicBezTo>
                    <a:pt x="1667" y="1474"/>
                    <a:pt x="1667" y="1474"/>
                    <a:pt x="1667" y="1474"/>
                  </a:cubicBezTo>
                  <a:cubicBezTo>
                    <a:pt x="1667" y="1490"/>
                    <a:pt x="1681" y="1504"/>
                    <a:pt x="1697" y="1504"/>
                  </a:cubicBezTo>
                  <a:cubicBezTo>
                    <a:pt x="1714" y="1504"/>
                    <a:pt x="1727" y="1490"/>
                    <a:pt x="1727" y="1474"/>
                  </a:cubicBezTo>
                  <a:cubicBezTo>
                    <a:pt x="1727" y="1197"/>
                    <a:pt x="1727" y="1197"/>
                    <a:pt x="1727" y="1197"/>
                  </a:cubicBezTo>
                  <a:cubicBezTo>
                    <a:pt x="1803" y="1121"/>
                    <a:pt x="1803" y="1121"/>
                    <a:pt x="1803" y="1121"/>
                  </a:cubicBezTo>
                  <a:cubicBezTo>
                    <a:pt x="1807" y="1123"/>
                    <a:pt x="1812" y="1125"/>
                    <a:pt x="1816" y="1126"/>
                  </a:cubicBezTo>
                  <a:cubicBezTo>
                    <a:pt x="1940" y="1162"/>
                    <a:pt x="1940" y="1162"/>
                    <a:pt x="1940" y="1162"/>
                  </a:cubicBezTo>
                  <a:cubicBezTo>
                    <a:pt x="1968" y="1170"/>
                    <a:pt x="1988" y="1196"/>
                    <a:pt x="1988" y="1226"/>
                  </a:cubicBezTo>
                  <a:cubicBezTo>
                    <a:pt x="1988" y="1474"/>
                    <a:pt x="1988" y="1474"/>
                    <a:pt x="1988" y="1474"/>
                  </a:cubicBezTo>
                  <a:cubicBezTo>
                    <a:pt x="1988" y="1490"/>
                    <a:pt x="2001" y="1504"/>
                    <a:pt x="2018" y="1504"/>
                  </a:cubicBezTo>
                  <a:cubicBezTo>
                    <a:pt x="2035" y="1504"/>
                    <a:pt x="2048" y="1490"/>
                    <a:pt x="2048" y="1474"/>
                  </a:cubicBezTo>
                  <a:cubicBezTo>
                    <a:pt x="2048" y="1226"/>
                    <a:pt x="2048" y="1226"/>
                    <a:pt x="2048" y="1226"/>
                  </a:cubicBezTo>
                  <a:cubicBezTo>
                    <a:pt x="2048" y="1169"/>
                    <a:pt x="2010" y="1120"/>
                    <a:pt x="1956" y="1104"/>
                  </a:cubicBezTo>
                  <a:close/>
                  <a:moveTo>
                    <a:pt x="445" y="1051"/>
                  </a:moveTo>
                  <a:cubicBezTo>
                    <a:pt x="445" y="1016"/>
                    <a:pt x="445" y="1016"/>
                    <a:pt x="445" y="1016"/>
                  </a:cubicBezTo>
                  <a:cubicBezTo>
                    <a:pt x="480" y="991"/>
                    <a:pt x="508" y="958"/>
                    <a:pt x="524" y="918"/>
                  </a:cubicBezTo>
                  <a:cubicBezTo>
                    <a:pt x="528" y="944"/>
                    <a:pt x="533" y="968"/>
                    <a:pt x="541" y="989"/>
                  </a:cubicBezTo>
                  <a:cubicBezTo>
                    <a:pt x="529" y="1004"/>
                    <a:pt x="501" y="1031"/>
                    <a:pt x="445" y="1051"/>
                  </a:cubicBezTo>
                  <a:close/>
                  <a:moveTo>
                    <a:pt x="124" y="738"/>
                  </a:moveTo>
                  <a:cubicBezTo>
                    <a:pt x="128" y="684"/>
                    <a:pt x="149" y="635"/>
                    <a:pt x="185" y="598"/>
                  </a:cubicBezTo>
                  <a:cubicBezTo>
                    <a:pt x="220" y="562"/>
                    <a:pt x="268" y="541"/>
                    <a:pt x="319" y="541"/>
                  </a:cubicBezTo>
                  <a:cubicBezTo>
                    <a:pt x="369" y="541"/>
                    <a:pt x="417" y="562"/>
                    <a:pt x="453" y="598"/>
                  </a:cubicBezTo>
                  <a:cubicBezTo>
                    <a:pt x="488" y="635"/>
                    <a:pt x="509" y="684"/>
                    <a:pt x="513" y="738"/>
                  </a:cubicBezTo>
                  <a:cubicBezTo>
                    <a:pt x="514" y="755"/>
                    <a:pt x="515" y="774"/>
                    <a:pt x="516" y="795"/>
                  </a:cubicBezTo>
                  <a:cubicBezTo>
                    <a:pt x="516" y="797"/>
                    <a:pt x="516" y="798"/>
                    <a:pt x="516" y="800"/>
                  </a:cubicBezTo>
                  <a:cubicBezTo>
                    <a:pt x="483" y="750"/>
                    <a:pt x="433" y="713"/>
                    <a:pt x="368" y="692"/>
                  </a:cubicBezTo>
                  <a:cubicBezTo>
                    <a:pt x="308" y="673"/>
                    <a:pt x="256" y="674"/>
                    <a:pt x="254" y="674"/>
                  </a:cubicBezTo>
                  <a:cubicBezTo>
                    <a:pt x="246" y="674"/>
                    <a:pt x="238" y="677"/>
                    <a:pt x="233" y="683"/>
                  </a:cubicBezTo>
                  <a:cubicBezTo>
                    <a:pt x="179" y="739"/>
                    <a:pt x="179" y="739"/>
                    <a:pt x="179" y="739"/>
                  </a:cubicBezTo>
                  <a:cubicBezTo>
                    <a:pt x="167" y="751"/>
                    <a:pt x="168" y="770"/>
                    <a:pt x="180" y="782"/>
                  </a:cubicBezTo>
                  <a:cubicBezTo>
                    <a:pt x="192" y="793"/>
                    <a:pt x="211" y="793"/>
                    <a:pt x="222" y="781"/>
                  </a:cubicBezTo>
                  <a:cubicBezTo>
                    <a:pt x="267" y="734"/>
                    <a:pt x="267" y="734"/>
                    <a:pt x="267" y="734"/>
                  </a:cubicBezTo>
                  <a:cubicBezTo>
                    <a:pt x="306" y="736"/>
                    <a:pt x="431" y="751"/>
                    <a:pt x="479" y="857"/>
                  </a:cubicBezTo>
                  <a:cubicBezTo>
                    <a:pt x="467" y="936"/>
                    <a:pt x="399" y="995"/>
                    <a:pt x="319" y="995"/>
                  </a:cubicBezTo>
                  <a:cubicBezTo>
                    <a:pt x="229" y="995"/>
                    <a:pt x="156" y="922"/>
                    <a:pt x="156" y="832"/>
                  </a:cubicBezTo>
                  <a:cubicBezTo>
                    <a:pt x="156" y="816"/>
                    <a:pt x="143" y="802"/>
                    <a:pt x="126" y="802"/>
                  </a:cubicBezTo>
                  <a:cubicBezTo>
                    <a:pt x="125" y="802"/>
                    <a:pt x="123" y="802"/>
                    <a:pt x="121" y="803"/>
                  </a:cubicBezTo>
                  <a:cubicBezTo>
                    <a:pt x="121" y="800"/>
                    <a:pt x="121" y="797"/>
                    <a:pt x="122" y="795"/>
                  </a:cubicBezTo>
                  <a:cubicBezTo>
                    <a:pt x="122" y="774"/>
                    <a:pt x="123" y="755"/>
                    <a:pt x="124" y="738"/>
                  </a:cubicBezTo>
                  <a:close/>
                  <a:moveTo>
                    <a:pt x="96" y="989"/>
                  </a:moveTo>
                  <a:cubicBezTo>
                    <a:pt x="104" y="968"/>
                    <a:pt x="110" y="943"/>
                    <a:pt x="113" y="918"/>
                  </a:cubicBezTo>
                  <a:cubicBezTo>
                    <a:pt x="130" y="957"/>
                    <a:pt x="158" y="991"/>
                    <a:pt x="192" y="1015"/>
                  </a:cubicBezTo>
                  <a:cubicBezTo>
                    <a:pt x="192" y="1051"/>
                    <a:pt x="192" y="1051"/>
                    <a:pt x="192" y="1051"/>
                  </a:cubicBezTo>
                  <a:cubicBezTo>
                    <a:pt x="136" y="1031"/>
                    <a:pt x="108" y="1004"/>
                    <a:pt x="96" y="989"/>
                  </a:cubicBezTo>
                  <a:close/>
                  <a:moveTo>
                    <a:pt x="273" y="1132"/>
                  </a:moveTo>
                  <a:cubicBezTo>
                    <a:pt x="245" y="1106"/>
                    <a:pt x="245" y="1106"/>
                    <a:pt x="245" y="1106"/>
                  </a:cubicBezTo>
                  <a:cubicBezTo>
                    <a:pt x="250" y="1097"/>
                    <a:pt x="252" y="1087"/>
                    <a:pt x="252" y="1077"/>
                  </a:cubicBezTo>
                  <a:cubicBezTo>
                    <a:pt x="252" y="1045"/>
                    <a:pt x="252" y="1045"/>
                    <a:pt x="252" y="1045"/>
                  </a:cubicBezTo>
                  <a:cubicBezTo>
                    <a:pt x="273" y="1051"/>
                    <a:pt x="296" y="1055"/>
                    <a:pt x="319" y="1055"/>
                  </a:cubicBezTo>
                  <a:cubicBezTo>
                    <a:pt x="342" y="1055"/>
                    <a:pt x="364" y="1051"/>
                    <a:pt x="385" y="1045"/>
                  </a:cubicBezTo>
                  <a:cubicBezTo>
                    <a:pt x="385" y="1077"/>
                    <a:pt x="385" y="1077"/>
                    <a:pt x="385" y="1077"/>
                  </a:cubicBezTo>
                  <a:cubicBezTo>
                    <a:pt x="385" y="1087"/>
                    <a:pt x="388" y="1097"/>
                    <a:pt x="392" y="1106"/>
                  </a:cubicBezTo>
                  <a:cubicBezTo>
                    <a:pt x="364" y="1132"/>
                    <a:pt x="364" y="1132"/>
                    <a:pt x="364" y="1132"/>
                  </a:cubicBezTo>
                  <a:cubicBezTo>
                    <a:pt x="339" y="1157"/>
                    <a:pt x="299" y="1157"/>
                    <a:pt x="273" y="1132"/>
                  </a:cubicBezTo>
                  <a:close/>
                  <a:moveTo>
                    <a:pt x="734" y="565"/>
                  </a:moveTo>
                  <a:cubicBezTo>
                    <a:pt x="734" y="490"/>
                    <a:pt x="734" y="490"/>
                    <a:pt x="734" y="490"/>
                  </a:cubicBezTo>
                  <a:cubicBezTo>
                    <a:pt x="734" y="486"/>
                    <a:pt x="733" y="481"/>
                    <a:pt x="731" y="477"/>
                  </a:cubicBezTo>
                  <a:cubicBezTo>
                    <a:pt x="711" y="437"/>
                    <a:pt x="702" y="395"/>
                    <a:pt x="702" y="351"/>
                  </a:cubicBezTo>
                  <a:cubicBezTo>
                    <a:pt x="702" y="287"/>
                    <a:pt x="702" y="287"/>
                    <a:pt x="702" y="287"/>
                  </a:cubicBezTo>
                  <a:cubicBezTo>
                    <a:pt x="702" y="162"/>
                    <a:pt x="803" y="60"/>
                    <a:pt x="928" y="60"/>
                  </a:cubicBezTo>
                  <a:cubicBezTo>
                    <a:pt x="1347" y="60"/>
                    <a:pt x="1347" y="60"/>
                    <a:pt x="1347" y="60"/>
                  </a:cubicBezTo>
                  <a:cubicBezTo>
                    <a:pt x="1347" y="351"/>
                    <a:pt x="1347" y="351"/>
                    <a:pt x="1347" y="351"/>
                  </a:cubicBezTo>
                  <a:cubicBezTo>
                    <a:pt x="1347" y="395"/>
                    <a:pt x="1337" y="437"/>
                    <a:pt x="1318" y="477"/>
                  </a:cubicBezTo>
                  <a:cubicBezTo>
                    <a:pt x="1316" y="481"/>
                    <a:pt x="1315" y="486"/>
                    <a:pt x="1315" y="490"/>
                  </a:cubicBezTo>
                  <a:cubicBezTo>
                    <a:pt x="1315" y="576"/>
                    <a:pt x="1315" y="576"/>
                    <a:pt x="1315" y="576"/>
                  </a:cubicBezTo>
                  <a:cubicBezTo>
                    <a:pt x="1315" y="657"/>
                    <a:pt x="1282" y="732"/>
                    <a:pt x="1223" y="788"/>
                  </a:cubicBezTo>
                  <a:cubicBezTo>
                    <a:pt x="1216" y="795"/>
                    <a:pt x="1208" y="801"/>
                    <a:pt x="1200" y="807"/>
                  </a:cubicBezTo>
                  <a:cubicBezTo>
                    <a:pt x="1200" y="807"/>
                    <a:pt x="1200" y="808"/>
                    <a:pt x="1200" y="808"/>
                  </a:cubicBezTo>
                  <a:cubicBezTo>
                    <a:pt x="1144" y="850"/>
                    <a:pt x="1076" y="870"/>
                    <a:pt x="1005" y="866"/>
                  </a:cubicBezTo>
                  <a:cubicBezTo>
                    <a:pt x="853" y="856"/>
                    <a:pt x="734" y="724"/>
                    <a:pt x="734" y="565"/>
                  </a:cubicBezTo>
                  <a:close/>
                  <a:moveTo>
                    <a:pt x="1001" y="926"/>
                  </a:moveTo>
                  <a:cubicBezTo>
                    <a:pt x="1009" y="926"/>
                    <a:pt x="1017" y="926"/>
                    <a:pt x="1025" y="926"/>
                  </a:cubicBezTo>
                  <a:cubicBezTo>
                    <a:pt x="1082" y="926"/>
                    <a:pt x="1137" y="913"/>
                    <a:pt x="1187" y="887"/>
                  </a:cubicBezTo>
                  <a:cubicBezTo>
                    <a:pt x="1187" y="941"/>
                    <a:pt x="1187" y="941"/>
                    <a:pt x="1187" y="941"/>
                  </a:cubicBezTo>
                  <a:cubicBezTo>
                    <a:pt x="1024" y="1052"/>
                    <a:pt x="1024" y="1052"/>
                    <a:pt x="1024" y="1052"/>
                  </a:cubicBezTo>
                  <a:cubicBezTo>
                    <a:pt x="862" y="941"/>
                    <a:pt x="862" y="941"/>
                    <a:pt x="862" y="941"/>
                  </a:cubicBezTo>
                  <a:cubicBezTo>
                    <a:pt x="862" y="885"/>
                    <a:pt x="862" y="885"/>
                    <a:pt x="862" y="885"/>
                  </a:cubicBezTo>
                  <a:cubicBezTo>
                    <a:pt x="904" y="908"/>
                    <a:pt x="951" y="922"/>
                    <a:pt x="1001" y="926"/>
                  </a:cubicBezTo>
                  <a:close/>
                  <a:moveTo>
                    <a:pt x="903" y="1168"/>
                  </a:moveTo>
                  <a:cubicBezTo>
                    <a:pt x="902" y="1168"/>
                    <a:pt x="902" y="1169"/>
                    <a:pt x="901" y="1169"/>
                  </a:cubicBezTo>
                  <a:cubicBezTo>
                    <a:pt x="900" y="1169"/>
                    <a:pt x="899" y="1168"/>
                    <a:pt x="899" y="1168"/>
                  </a:cubicBezTo>
                  <a:cubicBezTo>
                    <a:pt x="806" y="1028"/>
                    <a:pt x="806" y="1028"/>
                    <a:pt x="806" y="1028"/>
                  </a:cubicBezTo>
                  <a:cubicBezTo>
                    <a:pt x="836" y="996"/>
                    <a:pt x="836" y="996"/>
                    <a:pt x="836" y="996"/>
                  </a:cubicBezTo>
                  <a:cubicBezTo>
                    <a:pt x="978" y="1093"/>
                    <a:pt x="978" y="1093"/>
                    <a:pt x="978" y="1093"/>
                  </a:cubicBezTo>
                  <a:lnTo>
                    <a:pt x="903" y="1168"/>
                  </a:lnTo>
                  <a:close/>
                  <a:moveTo>
                    <a:pt x="1149" y="1168"/>
                  </a:moveTo>
                  <a:cubicBezTo>
                    <a:pt x="1149" y="1168"/>
                    <a:pt x="1149" y="1169"/>
                    <a:pt x="1148" y="1169"/>
                  </a:cubicBezTo>
                  <a:cubicBezTo>
                    <a:pt x="1147" y="1169"/>
                    <a:pt x="1146" y="1168"/>
                    <a:pt x="1146" y="1168"/>
                  </a:cubicBezTo>
                  <a:cubicBezTo>
                    <a:pt x="1071" y="1093"/>
                    <a:pt x="1071" y="1093"/>
                    <a:pt x="1071" y="1093"/>
                  </a:cubicBezTo>
                  <a:cubicBezTo>
                    <a:pt x="1213" y="996"/>
                    <a:pt x="1213" y="996"/>
                    <a:pt x="1213" y="996"/>
                  </a:cubicBezTo>
                  <a:cubicBezTo>
                    <a:pt x="1243" y="1028"/>
                    <a:pt x="1243" y="1028"/>
                    <a:pt x="1243" y="1028"/>
                  </a:cubicBezTo>
                  <a:lnTo>
                    <a:pt x="1149" y="1168"/>
                  </a:lnTo>
                  <a:close/>
                  <a:moveTo>
                    <a:pt x="1535" y="824"/>
                  </a:moveTo>
                  <a:cubicBezTo>
                    <a:pt x="1535" y="768"/>
                    <a:pt x="1535" y="768"/>
                    <a:pt x="1535" y="768"/>
                  </a:cubicBezTo>
                  <a:cubicBezTo>
                    <a:pt x="1535" y="763"/>
                    <a:pt x="1534" y="759"/>
                    <a:pt x="1532" y="755"/>
                  </a:cubicBezTo>
                  <a:cubicBezTo>
                    <a:pt x="1513" y="718"/>
                    <a:pt x="1513" y="718"/>
                    <a:pt x="1513" y="718"/>
                  </a:cubicBezTo>
                  <a:cubicBezTo>
                    <a:pt x="1506" y="704"/>
                    <a:pt x="1503" y="689"/>
                    <a:pt x="1503" y="674"/>
                  </a:cubicBezTo>
                  <a:cubicBezTo>
                    <a:pt x="1503" y="672"/>
                    <a:pt x="1503" y="672"/>
                    <a:pt x="1503" y="672"/>
                  </a:cubicBezTo>
                  <a:cubicBezTo>
                    <a:pt x="1503" y="600"/>
                    <a:pt x="1561" y="541"/>
                    <a:pt x="1633" y="541"/>
                  </a:cubicBezTo>
                  <a:cubicBezTo>
                    <a:pt x="1892" y="541"/>
                    <a:pt x="1892" y="541"/>
                    <a:pt x="1892" y="541"/>
                  </a:cubicBezTo>
                  <a:cubicBezTo>
                    <a:pt x="1892" y="666"/>
                    <a:pt x="1892" y="666"/>
                    <a:pt x="1892" y="666"/>
                  </a:cubicBezTo>
                  <a:cubicBezTo>
                    <a:pt x="1892" y="686"/>
                    <a:pt x="1887" y="706"/>
                    <a:pt x="1878" y="724"/>
                  </a:cubicBezTo>
                  <a:cubicBezTo>
                    <a:pt x="1863" y="755"/>
                    <a:pt x="1863" y="755"/>
                    <a:pt x="1863" y="755"/>
                  </a:cubicBezTo>
                  <a:cubicBezTo>
                    <a:pt x="1861" y="759"/>
                    <a:pt x="1860" y="763"/>
                    <a:pt x="1860" y="768"/>
                  </a:cubicBezTo>
                  <a:cubicBezTo>
                    <a:pt x="1860" y="832"/>
                    <a:pt x="1860" y="832"/>
                    <a:pt x="1860" y="832"/>
                  </a:cubicBezTo>
                  <a:cubicBezTo>
                    <a:pt x="1860" y="877"/>
                    <a:pt x="1842" y="918"/>
                    <a:pt x="1810" y="949"/>
                  </a:cubicBezTo>
                  <a:cubicBezTo>
                    <a:pt x="1779" y="980"/>
                    <a:pt x="1737" y="996"/>
                    <a:pt x="1692" y="995"/>
                  </a:cubicBezTo>
                  <a:cubicBezTo>
                    <a:pt x="1605" y="992"/>
                    <a:pt x="1535" y="916"/>
                    <a:pt x="1535" y="824"/>
                  </a:cubicBezTo>
                  <a:close/>
                  <a:moveTo>
                    <a:pt x="1690" y="1055"/>
                  </a:moveTo>
                  <a:cubicBezTo>
                    <a:pt x="1693" y="1055"/>
                    <a:pt x="1695" y="1055"/>
                    <a:pt x="1697" y="1055"/>
                  </a:cubicBezTo>
                  <a:cubicBezTo>
                    <a:pt x="1720" y="1055"/>
                    <a:pt x="1742" y="1051"/>
                    <a:pt x="1763" y="1045"/>
                  </a:cubicBezTo>
                  <a:cubicBezTo>
                    <a:pt x="1763" y="1057"/>
                    <a:pt x="1763" y="1057"/>
                    <a:pt x="1763" y="1057"/>
                  </a:cubicBezTo>
                  <a:cubicBezTo>
                    <a:pt x="1763" y="1063"/>
                    <a:pt x="1764" y="1069"/>
                    <a:pt x="1766" y="1074"/>
                  </a:cubicBezTo>
                  <a:cubicBezTo>
                    <a:pt x="1697" y="1143"/>
                    <a:pt x="1697" y="1143"/>
                    <a:pt x="1697" y="1143"/>
                  </a:cubicBezTo>
                  <a:cubicBezTo>
                    <a:pt x="1629" y="1075"/>
                    <a:pt x="1629" y="1075"/>
                    <a:pt x="1629" y="1075"/>
                  </a:cubicBezTo>
                  <a:cubicBezTo>
                    <a:pt x="1630" y="1069"/>
                    <a:pt x="1631" y="1063"/>
                    <a:pt x="1631" y="1057"/>
                  </a:cubicBezTo>
                  <a:cubicBezTo>
                    <a:pt x="1631" y="1044"/>
                    <a:pt x="1631" y="1044"/>
                    <a:pt x="1631" y="1044"/>
                  </a:cubicBezTo>
                  <a:cubicBezTo>
                    <a:pt x="1650" y="1050"/>
                    <a:pt x="1670" y="1054"/>
                    <a:pt x="1690" y="10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Segoe UI"/>
              </a:endParaRPr>
            </a:p>
          </p:txBody>
        </p:sp>
        <p:sp>
          <p:nvSpPr>
            <p:cNvPr id="19" name="Freeform 7">
              <a:extLst>
                <a:ext uri="{FF2B5EF4-FFF2-40B4-BE49-F238E27FC236}">
                  <a16:creationId xmlns:a16="http://schemas.microsoft.com/office/drawing/2014/main" id="{90902537-E903-4C09-90A6-0E7FF6C4F07B}"/>
                </a:ext>
              </a:extLst>
            </p:cNvPr>
            <p:cNvSpPr>
              <a:spLocks/>
            </p:cNvSpPr>
            <p:nvPr/>
          </p:nvSpPr>
          <p:spPr bwMode="auto">
            <a:xfrm>
              <a:off x="-454025" y="6037263"/>
              <a:ext cx="614363" cy="236538"/>
            </a:xfrm>
            <a:custGeom>
              <a:avLst/>
              <a:gdLst>
                <a:gd name="T0" fmla="*/ 60 w 512"/>
                <a:gd name="T1" fmla="*/ 98 h 197"/>
                <a:gd name="T2" fmla="*/ 61 w 512"/>
                <a:gd name="T3" fmla="*/ 96 h 197"/>
                <a:gd name="T4" fmla="*/ 256 w 512"/>
                <a:gd name="T5" fmla="*/ 87 h 197"/>
                <a:gd name="T6" fmla="*/ 458 w 512"/>
                <a:gd name="T7" fmla="*/ 156 h 197"/>
                <a:gd name="T8" fmla="*/ 500 w 512"/>
                <a:gd name="T9" fmla="*/ 156 h 197"/>
                <a:gd name="T10" fmla="*/ 500 w 512"/>
                <a:gd name="T11" fmla="*/ 114 h 197"/>
                <a:gd name="T12" fmla="*/ 52 w 512"/>
                <a:gd name="T13" fmla="*/ 37 h 197"/>
                <a:gd name="T14" fmla="*/ 0 w 512"/>
                <a:gd name="T15" fmla="*/ 98 h 197"/>
                <a:gd name="T16" fmla="*/ 0 w 512"/>
                <a:gd name="T17" fmla="*/ 167 h 197"/>
                <a:gd name="T18" fmla="*/ 30 w 512"/>
                <a:gd name="T19" fmla="*/ 197 h 197"/>
                <a:gd name="T20" fmla="*/ 60 w 512"/>
                <a:gd name="T21" fmla="*/ 167 h 197"/>
                <a:gd name="T22" fmla="*/ 60 w 512"/>
                <a:gd name="T2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197">
                  <a:moveTo>
                    <a:pt x="60" y="98"/>
                  </a:moveTo>
                  <a:cubicBezTo>
                    <a:pt x="60" y="97"/>
                    <a:pt x="61" y="96"/>
                    <a:pt x="61" y="96"/>
                  </a:cubicBezTo>
                  <a:cubicBezTo>
                    <a:pt x="100" y="90"/>
                    <a:pt x="177" y="81"/>
                    <a:pt x="256" y="87"/>
                  </a:cubicBezTo>
                  <a:cubicBezTo>
                    <a:pt x="350" y="93"/>
                    <a:pt x="418" y="116"/>
                    <a:pt x="458" y="156"/>
                  </a:cubicBezTo>
                  <a:cubicBezTo>
                    <a:pt x="469" y="168"/>
                    <a:pt x="488" y="168"/>
                    <a:pt x="500" y="156"/>
                  </a:cubicBezTo>
                  <a:cubicBezTo>
                    <a:pt x="512" y="145"/>
                    <a:pt x="512" y="126"/>
                    <a:pt x="500" y="114"/>
                  </a:cubicBezTo>
                  <a:cubicBezTo>
                    <a:pt x="387" y="0"/>
                    <a:pt x="149" y="22"/>
                    <a:pt x="52" y="37"/>
                  </a:cubicBezTo>
                  <a:cubicBezTo>
                    <a:pt x="22" y="41"/>
                    <a:pt x="0" y="67"/>
                    <a:pt x="0" y="98"/>
                  </a:cubicBezTo>
                  <a:cubicBezTo>
                    <a:pt x="0" y="167"/>
                    <a:pt x="0" y="167"/>
                    <a:pt x="0" y="167"/>
                  </a:cubicBezTo>
                  <a:cubicBezTo>
                    <a:pt x="0" y="184"/>
                    <a:pt x="13" y="197"/>
                    <a:pt x="30" y="197"/>
                  </a:cubicBezTo>
                  <a:cubicBezTo>
                    <a:pt x="46" y="197"/>
                    <a:pt x="60" y="184"/>
                    <a:pt x="60" y="167"/>
                  </a:cubicBezTo>
                  <a:cubicBezTo>
                    <a:pt x="60" y="98"/>
                    <a:pt x="60" y="98"/>
                    <a:pt x="60"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Segoe UI"/>
              </a:endParaRPr>
            </a:p>
          </p:txBody>
        </p:sp>
      </p:grpSp>
      <p:sp>
        <p:nvSpPr>
          <p:cNvPr id="20" name="Rectangle 19">
            <a:extLst>
              <a:ext uri="{FF2B5EF4-FFF2-40B4-BE49-F238E27FC236}">
                <a16:creationId xmlns:a16="http://schemas.microsoft.com/office/drawing/2014/main" id="{838EAA67-05D3-41C2-8E02-B5A201CA796D}"/>
              </a:ext>
            </a:extLst>
          </p:cNvPr>
          <p:cNvSpPr/>
          <p:nvPr/>
        </p:nvSpPr>
        <p:spPr>
          <a:xfrm>
            <a:off x="2752236" y="3064244"/>
            <a:ext cx="2014499" cy="615553"/>
          </a:xfrm>
          <a:prstGeom prst="rect">
            <a:avLst/>
          </a:prstGeom>
        </p:spPr>
        <p:txBody>
          <a:bodyPr wrap="square" lIns="0" tIns="0" rIns="0" bIns="0">
            <a:spAutoFit/>
          </a:bodyPr>
          <a:lstStyle/>
          <a:p>
            <a:pPr defTabSz="685800">
              <a:defRPr/>
            </a:pPr>
            <a:r>
              <a:rPr lang="en-US" sz="1000" kern="0">
                <a:latin typeface="Segoe UI" panose="020B0502040204020203" pitchFamily="34" charset="0"/>
                <a:cs typeface="Segoe UI" panose="020B0502040204020203" pitchFamily="34" charset="0"/>
              </a:rPr>
              <a:t>A potential candidate must meet certain criteria, including documentation of a kidney function score known as GFR.</a:t>
            </a:r>
          </a:p>
        </p:txBody>
      </p:sp>
      <p:sp>
        <p:nvSpPr>
          <p:cNvPr id="21" name="Rectangle: Top Corners Rounded 20">
            <a:extLst>
              <a:ext uri="{FF2B5EF4-FFF2-40B4-BE49-F238E27FC236}">
                <a16:creationId xmlns:a16="http://schemas.microsoft.com/office/drawing/2014/main" id="{25101CF4-D27C-4500-BD73-16596A7A2D3C}"/>
              </a:ext>
            </a:extLst>
          </p:cNvPr>
          <p:cNvSpPr/>
          <p:nvPr/>
        </p:nvSpPr>
        <p:spPr>
          <a:xfrm rot="5400000" flipH="1" flipV="1">
            <a:off x="1750623" y="3046456"/>
            <a:ext cx="230917" cy="607937"/>
          </a:xfrm>
          <a:prstGeom prst="round2SameRect">
            <a:avLst>
              <a:gd name="adj1" fmla="val 50000"/>
              <a:gd name="adj2" fmla="val 0"/>
            </a:avLst>
          </a:prstGeom>
          <a:solidFill>
            <a:schemeClr val="accent1"/>
          </a:solidFill>
          <a:ln w="9525" cap="flat" cmpd="sng" algn="ctr">
            <a:noFill/>
            <a:prstDash val="solid"/>
          </a:ln>
          <a:effectLst/>
        </p:spPr>
        <p:txBody>
          <a:bodyPr vert="vert" lIns="54000" rIns="54000" bIns="324000" rtlCol="0" anchor="ctr"/>
          <a:lstStyle/>
          <a:p>
            <a:pPr algn="ctr" defTabSz="685800">
              <a:defRPr/>
            </a:pPr>
            <a:r>
              <a:rPr lang="en" sz="1050" b="1" kern="0">
                <a:solidFill>
                  <a:prstClr val="white"/>
                </a:solidFill>
                <a:latin typeface="Segoe UI"/>
                <a:sym typeface="Arial"/>
              </a:rPr>
              <a:t>02</a:t>
            </a:r>
            <a:endParaRPr lang="en" sz="525" b="1" kern="0">
              <a:solidFill>
                <a:prstClr val="white"/>
              </a:solidFill>
              <a:latin typeface="Segoe UI"/>
              <a:sym typeface="Arial"/>
            </a:endParaRPr>
          </a:p>
        </p:txBody>
      </p:sp>
      <p:sp>
        <p:nvSpPr>
          <p:cNvPr id="22" name="Oval 21">
            <a:extLst>
              <a:ext uri="{FF2B5EF4-FFF2-40B4-BE49-F238E27FC236}">
                <a16:creationId xmlns:a16="http://schemas.microsoft.com/office/drawing/2014/main" id="{631B2B7E-2E91-4924-8554-EC42F8FAD379}"/>
              </a:ext>
            </a:extLst>
          </p:cNvPr>
          <p:cNvSpPr/>
          <p:nvPr/>
        </p:nvSpPr>
        <p:spPr>
          <a:xfrm flipH="1">
            <a:off x="1936155" y="2991679"/>
            <a:ext cx="717493" cy="717494"/>
          </a:xfrm>
          <a:prstGeom prst="ellipse">
            <a:avLst/>
          </a:prstGeom>
          <a:solidFill>
            <a:sysClr val="window" lastClr="FFFFFF">
              <a:lumMod val="95000"/>
            </a:sysClr>
          </a:solidFill>
          <a:ln w="9525" cap="flat" cmpd="sng" algn="ctr">
            <a:noFill/>
            <a:prstDash val="solid"/>
          </a:ln>
          <a:effectLst>
            <a:innerShdw blurRad="63500" dist="50800" dir="13500000">
              <a:prstClr val="black">
                <a:alpha val="1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0">
              <a:solidFill>
                <a:prstClr val="white"/>
              </a:solidFill>
              <a:latin typeface="Segoe UI"/>
            </a:endParaRPr>
          </a:p>
        </p:txBody>
      </p:sp>
      <p:sp>
        <p:nvSpPr>
          <p:cNvPr id="23" name="Oval 22">
            <a:extLst>
              <a:ext uri="{FF2B5EF4-FFF2-40B4-BE49-F238E27FC236}">
                <a16:creationId xmlns:a16="http://schemas.microsoft.com/office/drawing/2014/main" id="{556167D8-E2E1-4C82-8613-443B7D37FF6B}"/>
              </a:ext>
            </a:extLst>
          </p:cNvPr>
          <p:cNvSpPr/>
          <p:nvPr/>
        </p:nvSpPr>
        <p:spPr>
          <a:xfrm flipH="1">
            <a:off x="2010379" y="3065902"/>
            <a:ext cx="569046" cy="569047"/>
          </a:xfrm>
          <a:prstGeom prst="ellipse">
            <a:avLst/>
          </a:prstGeom>
          <a:solidFill>
            <a:srgbClr val="00AEEF"/>
          </a:solidFill>
          <a:ln w="9525" cap="flat" cmpd="sng" algn="ctr">
            <a:noFill/>
            <a:prstDash val="solid"/>
          </a:ln>
          <a:effectLst>
            <a:innerShdw blurRad="63500" dist="50800" dir="13500000">
              <a:prstClr val="black">
                <a:alpha val="15000"/>
              </a:prstClr>
            </a:innerShdw>
          </a:effectLst>
        </p:spPr>
        <p:txBody>
          <a:bodyPr rtlCol="0" anchor="ctr"/>
          <a:lstStyle/>
          <a:p>
            <a:pPr algn="ctr" defTabSz="685800">
              <a:defRPr/>
            </a:pPr>
            <a:endParaRPr lang="en-US" sz="1350" kern="0">
              <a:solidFill>
                <a:prstClr val="white"/>
              </a:solidFill>
              <a:latin typeface="Segoe UI"/>
            </a:endParaRPr>
          </a:p>
        </p:txBody>
      </p:sp>
      <p:sp>
        <p:nvSpPr>
          <p:cNvPr id="24" name="Rectangle 23">
            <a:extLst>
              <a:ext uri="{FF2B5EF4-FFF2-40B4-BE49-F238E27FC236}">
                <a16:creationId xmlns:a16="http://schemas.microsoft.com/office/drawing/2014/main" id="{EE9EF304-7A53-4467-98CB-B79261D3ED3B}"/>
              </a:ext>
            </a:extLst>
          </p:cNvPr>
          <p:cNvSpPr/>
          <p:nvPr/>
        </p:nvSpPr>
        <p:spPr>
          <a:xfrm>
            <a:off x="6162201" y="2164182"/>
            <a:ext cx="2353149" cy="615553"/>
          </a:xfrm>
          <a:prstGeom prst="rect">
            <a:avLst/>
          </a:prstGeom>
        </p:spPr>
        <p:txBody>
          <a:bodyPr wrap="square" lIns="0" tIns="0" rIns="0" bIns="0">
            <a:spAutoFit/>
          </a:bodyPr>
          <a:lstStyle/>
          <a:p>
            <a:pPr defTabSz="685800">
              <a:defRPr/>
            </a:pPr>
            <a:r>
              <a:rPr lang="en-US" sz="1000" kern="0">
                <a:latin typeface="Segoe UI" panose="020B0502040204020203" pitchFamily="34" charset="0"/>
                <a:cs typeface="Segoe UI" panose="020B0502040204020203" pitchFamily="34" charset="0"/>
              </a:rPr>
              <a:t>Lockton’s clinicians collaborate with the plan’s case management team to assess potential candidates and offer them the Mayo program as an option.</a:t>
            </a:r>
          </a:p>
        </p:txBody>
      </p:sp>
      <p:sp>
        <p:nvSpPr>
          <p:cNvPr id="25" name="Rectangle: Top Corners Rounded 24">
            <a:extLst>
              <a:ext uri="{FF2B5EF4-FFF2-40B4-BE49-F238E27FC236}">
                <a16:creationId xmlns:a16="http://schemas.microsoft.com/office/drawing/2014/main" id="{493D5206-B654-4370-80A4-F5242340E5A6}"/>
              </a:ext>
            </a:extLst>
          </p:cNvPr>
          <p:cNvSpPr/>
          <p:nvPr/>
        </p:nvSpPr>
        <p:spPr>
          <a:xfrm rot="5400000" flipH="1" flipV="1">
            <a:off x="5183158" y="2203044"/>
            <a:ext cx="230917" cy="607938"/>
          </a:xfrm>
          <a:prstGeom prst="round2SameRect">
            <a:avLst>
              <a:gd name="adj1" fmla="val 50000"/>
              <a:gd name="adj2" fmla="val 0"/>
            </a:avLst>
          </a:prstGeom>
          <a:solidFill>
            <a:schemeClr val="tx2"/>
          </a:solidFill>
          <a:ln w="9525" cap="flat" cmpd="sng" algn="ctr">
            <a:noFill/>
            <a:prstDash val="solid"/>
          </a:ln>
          <a:effectLst/>
        </p:spPr>
        <p:txBody>
          <a:bodyPr vert="vert" lIns="54000" rIns="54000" bIns="324000" rtlCol="0" anchor="ctr"/>
          <a:lstStyle/>
          <a:p>
            <a:pPr algn="ctr" defTabSz="685800">
              <a:defRPr/>
            </a:pPr>
            <a:r>
              <a:rPr lang="en" sz="1050" b="1" kern="0">
                <a:solidFill>
                  <a:prstClr val="white"/>
                </a:solidFill>
                <a:latin typeface="Segoe UI"/>
                <a:sym typeface="Arial"/>
              </a:rPr>
              <a:t>03</a:t>
            </a:r>
            <a:endParaRPr lang="en" sz="525" b="1" kern="0">
              <a:solidFill>
                <a:prstClr val="white"/>
              </a:solidFill>
              <a:latin typeface="Segoe UI"/>
              <a:sym typeface="Arial"/>
            </a:endParaRPr>
          </a:p>
        </p:txBody>
      </p:sp>
      <p:sp>
        <p:nvSpPr>
          <p:cNvPr id="26" name="Oval 25">
            <a:extLst>
              <a:ext uri="{FF2B5EF4-FFF2-40B4-BE49-F238E27FC236}">
                <a16:creationId xmlns:a16="http://schemas.microsoft.com/office/drawing/2014/main" id="{EB87DB28-F258-4694-98F4-EA986F0E11F6}"/>
              </a:ext>
            </a:extLst>
          </p:cNvPr>
          <p:cNvSpPr/>
          <p:nvPr/>
        </p:nvSpPr>
        <p:spPr>
          <a:xfrm flipH="1">
            <a:off x="5368691" y="2148267"/>
            <a:ext cx="717494" cy="717494"/>
          </a:xfrm>
          <a:prstGeom prst="ellipse">
            <a:avLst/>
          </a:prstGeom>
          <a:solidFill>
            <a:sysClr val="window" lastClr="FFFFFF">
              <a:lumMod val="95000"/>
            </a:sysClr>
          </a:solidFill>
          <a:ln w="9525" cap="flat" cmpd="sng" algn="ctr">
            <a:noFill/>
            <a:prstDash val="solid"/>
          </a:ln>
          <a:effectLst>
            <a:innerShdw blurRad="63500" dist="50800" dir="13500000">
              <a:prstClr val="black">
                <a:alpha val="1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0">
              <a:solidFill>
                <a:prstClr val="white"/>
              </a:solidFill>
              <a:latin typeface="Segoe UI"/>
            </a:endParaRPr>
          </a:p>
        </p:txBody>
      </p:sp>
      <p:sp>
        <p:nvSpPr>
          <p:cNvPr id="27" name="Oval 26">
            <a:extLst>
              <a:ext uri="{FF2B5EF4-FFF2-40B4-BE49-F238E27FC236}">
                <a16:creationId xmlns:a16="http://schemas.microsoft.com/office/drawing/2014/main" id="{85B3FB08-321D-49CE-8671-178E8A3E7157}"/>
              </a:ext>
            </a:extLst>
          </p:cNvPr>
          <p:cNvSpPr/>
          <p:nvPr/>
        </p:nvSpPr>
        <p:spPr>
          <a:xfrm flipH="1">
            <a:off x="5442915" y="2222490"/>
            <a:ext cx="569047" cy="569047"/>
          </a:xfrm>
          <a:prstGeom prst="ellipse">
            <a:avLst/>
          </a:prstGeom>
          <a:solidFill>
            <a:schemeClr val="tx2"/>
          </a:solidFill>
          <a:ln w="9525" cap="flat" cmpd="sng" algn="ctr">
            <a:noFill/>
            <a:prstDash val="solid"/>
          </a:ln>
          <a:effectLst>
            <a:innerShdw blurRad="63500" dist="50800" dir="13500000">
              <a:prstClr val="black">
                <a:alpha val="15000"/>
              </a:prstClr>
            </a:innerShdw>
          </a:effectLst>
        </p:spPr>
        <p:txBody>
          <a:bodyPr rtlCol="0" anchor="ctr"/>
          <a:lstStyle/>
          <a:p>
            <a:pPr algn="ctr" defTabSz="685800">
              <a:defRPr/>
            </a:pPr>
            <a:endParaRPr lang="en-US" sz="1350" kern="0">
              <a:solidFill>
                <a:prstClr val="white"/>
              </a:solidFill>
              <a:latin typeface="Segoe UI"/>
            </a:endParaRPr>
          </a:p>
        </p:txBody>
      </p:sp>
      <p:sp>
        <p:nvSpPr>
          <p:cNvPr id="28" name="Rectangle: Top Corners Rounded 27">
            <a:extLst>
              <a:ext uri="{FF2B5EF4-FFF2-40B4-BE49-F238E27FC236}">
                <a16:creationId xmlns:a16="http://schemas.microsoft.com/office/drawing/2014/main" id="{2B33FA92-1F53-4F2E-BA93-0EC381743551}"/>
              </a:ext>
            </a:extLst>
          </p:cNvPr>
          <p:cNvSpPr/>
          <p:nvPr/>
        </p:nvSpPr>
        <p:spPr>
          <a:xfrm rot="5400000" flipH="1" flipV="1">
            <a:off x="1750622" y="2203045"/>
            <a:ext cx="230917" cy="607937"/>
          </a:xfrm>
          <a:prstGeom prst="round2SameRect">
            <a:avLst>
              <a:gd name="adj1" fmla="val 50000"/>
              <a:gd name="adj2" fmla="val 0"/>
            </a:avLst>
          </a:prstGeom>
          <a:solidFill>
            <a:schemeClr val="accent1">
              <a:lumMod val="50000"/>
            </a:schemeClr>
          </a:solidFill>
          <a:ln w="9525" cap="flat" cmpd="sng" algn="ctr">
            <a:noFill/>
            <a:prstDash val="solid"/>
          </a:ln>
          <a:effectLst/>
        </p:spPr>
        <p:txBody>
          <a:bodyPr vert="vert" lIns="54000" rIns="54000" bIns="324000" rtlCol="0" anchor="ctr"/>
          <a:lstStyle/>
          <a:p>
            <a:pPr algn="ctr" defTabSz="685800">
              <a:defRPr/>
            </a:pPr>
            <a:r>
              <a:rPr lang="en" sz="1050" b="1" kern="0">
                <a:solidFill>
                  <a:prstClr val="white"/>
                </a:solidFill>
                <a:latin typeface="Segoe UI"/>
                <a:sym typeface="Arial"/>
              </a:rPr>
              <a:t>01</a:t>
            </a:r>
            <a:endParaRPr lang="en" sz="525" b="1" kern="0">
              <a:solidFill>
                <a:prstClr val="white"/>
              </a:solidFill>
              <a:latin typeface="Segoe UI"/>
              <a:sym typeface="Arial"/>
            </a:endParaRPr>
          </a:p>
        </p:txBody>
      </p:sp>
      <p:sp>
        <p:nvSpPr>
          <p:cNvPr id="29" name="Oval 28">
            <a:extLst>
              <a:ext uri="{FF2B5EF4-FFF2-40B4-BE49-F238E27FC236}">
                <a16:creationId xmlns:a16="http://schemas.microsoft.com/office/drawing/2014/main" id="{817E1F5E-A982-4B2F-A48E-EE371ADCF4BB}"/>
              </a:ext>
            </a:extLst>
          </p:cNvPr>
          <p:cNvSpPr/>
          <p:nvPr/>
        </p:nvSpPr>
        <p:spPr>
          <a:xfrm flipH="1">
            <a:off x="1936153" y="2148267"/>
            <a:ext cx="717494" cy="717494"/>
          </a:xfrm>
          <a:prstGeom prst="ellipse">
            <a:avLst/>
          </a:prstGeom>
          <a:solidFill>
            <a:sysClr val="window" lastClr="FFFFFF">
              <a:lumMod val="95000"/>
            </a:sysClr>
          </a:solidFill>
          <a:ln w="9525" cap="flat" cmpd="sng" algn="ctr">
            <a:noFill/>
            <a:prstDash val="solid"/>
          </a:ln>
          <a:effectLst>
            <a:innerShdw blurRad="63500" dist="50800" dir="13500000">
              <a:prstClr val="black">
                <a:alpha val="1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0">
              <a:solidFill>
                <a:prstClr val="white"/>
              </a:solidFill>
              <a:latin typeface="Segoe UI"/>
            </a:endParaRPr>
          </a:p>
        </p:txBody>
      </p:sp>
      <p:sp>
        <p:nvSpPr>
          <p:cNvPr id="30" name="Oval 29">
            <a:extLst>
              <a:ext uri="{FF2B5EF4-FFF2-40B4-BE49-F238E27FC236}">
                <a16:creationId xmlns:a16="http://schemas.microsoft.com/office/drawing/2014/main" id="{5F9F419E-0099-478F-9CD8-A9A808B5A94C}"/>
              </a:ext>
            </a:extLst>
          </p:cNvPr>
          <p:cNvSpPr/>
          <p:nvPr/>
        </p:nvSpPr>
        <p:spPr>
          <a:xfrm flipH="1">
            <a:off x="2010378" y="2222490"/>
            <a:ext cx="569046" cy="569047"/>
          </a:xfrm>
          <a:prstGeom prst="ellipse">
            <a:avLst/>
          </a:prstGeom>
          <a:solidFill>
            <a:schemeClr val="accent1">
              <a:lumMod val="50000"/>
            </a:schemeClr>
          </a:solidFill>
          <a:ln w="9525" cap="flat" cmpd="sng" algn="ctr">
            <a:noFill/>
            <a:prstDash val="solid"/>
          </a:ln>
          <a:effectLst>
            <a:innerShdw blurRad="63500" dist="50800" dir="13500000">
              <a:prstClr val="black">
                <a:alpha val="15000"/>
              </a:prstClr>
            </a:innerShdw>
          </a:effectLst>
        </p:spPr>
        <p:txBody>
          <a:bodyPr rtlCol="0" anchor="ctr"/>
          <a:lstStyle/>
          <a:p>
            <a:pPr algn="ctr" defTabSz="685800">
              <a:defRPr/>
            </a:pPr>
            <a:endParaRPr lang="en-US" sz="1350" kern="0">
              <a:solidFill>
                <a:prstClr val="white"/>
              </a:solidFill>
              <a:latin typeface="Segoe UI"/>
            </a:endParaRPr>
          </a:p>
        </p:txBody>
      </p:sp>
      <p:grpSp>
        <p:nvGrpSpPr>
          <p:cNvPr id="31" name="Group 33">
            <a:extLst>
              <a:ext uri="{FF2B5EF4-FFF2-40B4-BE49-F238E27FC236}">
                <a16:creationId xmlns:a16="http://schemas.microsoft.com/office/drawing/2014/main" id="{45AB2171-8A9C-447F-851F-06D6601FEC9A}"/>
              </a:ext>
            </a:extLst>
          </p:cNvPr>
          <p:cNvGrpSpPr>
            <a:grpSpLocks noChangeAspect="1"/>
          </p:cNvGrpSpPr>
          <p:nvPr/>
        </p:nvGrpSpPr>
        <p:grpSpPr bwMode="auto">
          <a:xfrm>
            <a:off x="2133767" y="2391758"/>
            <a:ext cx="334599" cy="277141"/>
            <a:chOff x="2800" y="2451"/>
            <a:chExt cx="99" cy="82"/>
          </a:xfrm>
          <a:solidFill>
            <a:sysClr val="window" lastClr="FFFFFF"/>
          </a:solidFill>
        </p:grpSpPr>
        <p:sp>
          <p:nvSpPr>
            <p:cNvPr id="32" name="Freeform 34">
              <a:extLst>
                <a:ext uri="{FF2B5EF4-FFF2-40B4-BE49-F238E27FC236}">
                  <a16:creationId xmlns:a16="http://schemas.microsoft.com/office/drawing/2014/main" id="{A280870D-E645-4B6B-8127-1AF05C355F78}"/>
                </a:ext>
              </a:extLst>
            </p:cNvPr>
            <p:cNvSpPr>
              <a:spLocks/>
            </p:cNvSpPr>
            <p:nvPr/>
          </p:nvSpPr>
          <p:spPr bwMode="auto">
            <a:xfrm>
              <a:off x="2812" y="2503"/>
              <a:ext cx="75" cy="30"/>
            </a:xfrm>
            <a:custGeom>
              <a:avLst/>
              <a:gdLst>
                <a:gd name="T0" fmla="*/ 31 w 32"/>
                <a:gd name="T1" fmla="*/ 0 h 13"/>
                <a:gd name="T2" fmla="*/ 16 w 32"/>
                <a:gd name="T3" fmla="*/ 12 h 13"/>
                <a:gd name="T4" fmla="*/ 1 w 32"/>
                <a:gd name="T5" fmla="*/ 0 h 13"/>
                <a:gd name="T6" fmla="*/ 0 w 32"/>
                <a:gd name="T7" fmla="*/ 0 h 13"/>
                <a:gd name="T8" fmla="*/ 0 w 32"/>
                <a:gd name="T9" fmla="*/ 1 h 13"/>
                <a:gd name="T10" fmla="*/ 16 w 32"/>
                <a:gd name="T11" fmla="*/ 13 h 13"/>
                <a:gd name="T12" fmla="*/ 16 w 32"/>
                <a:gd name="T13" fmla="*/ 13 h 13"/>
                <a:gd name="T14" fmla="*/ 16 w 32"/>
                <a:gd name="T15" fmla="*/ 13 h 13"/>
                <a:gd name="T16" fmla="*/ 32 w 32"/>
                <a:gd name="T17" fmla="*/ 1 h 13"/>
                <a:gd name="T18" fmla="*/ 32 w 32"/>
                <a:gd name="T19" fmla="*/ 0 h 13"/>
                <a:gd name="T20" fmla="*/ 31 w 32"/>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3">
                  <a:moveTo>
                    <a:pt x="31" y="0"/>
                  </a:moveTo>
                  <a:cubicBezTo>
                    <a:pt x="25" y="6"/>
                    <a:pt x="18" y="11"/>
                    <a:pt x="16" y="12"/>
                  </a:cubicBezTo>
                  <a:cubicBezTo>
                    <a:pt x="14" y="11"/>
                    <a:pt x="6" y="6"/>
                    <a:pt x="1" y="0"/>
                  </a:cubicBezTo>
                  <a:cubicBezTo>
                    <a:pt x="1" y="0"/>
                    <a:pt x="0" y="0"/>
                    <a:pt x="0" y="0"/>
                  </a:cubicBezTo>
                  <a:cubicBezTo>
                    <a:pt x="0" y="0"/>
                    <a:pt x="0" y="1"/>
                    <a:pt x="0" y="1"/>
                  </a:cubicBezTo>
                  <a:cubicBezTo>
                    <a:pt x="6" y="8"/>
                    <a:pt x="15" y="13"/>
                    <a:pt x="16" y="13"/>
                  </a:cubicBezTo>
                  <a:cubicBezTo>
                    <a:pt x="16" y="13"/>
                    <a:pt x="16" y="13"/>
                    <a:pt x="16" y="13"/>
                  </a:cubicBezTo>
                  <a:cubicBezTo>
                    <a:pt x="16" y="13"/>
                    <a:pt x="16" y="13"/>
                    <a:pt x="16" y="13"/>
                  </a:cubicBezTo>
                  <a:cubicBezTo>
                    <a:pt x="17" y="13"/>
                    <a:pt x="26" y="8"/>
                    <a:pt x="32" y="1"/>
                  </a:cubicBezTo>
                  <a:cubicBezTo>
                    <a:pt x="32" y="1"/>
                    <a:pt x="32" y="0"/>
                    <a:pt x="32" y="0"/>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33" name="Freeform 35">
              <a:extLst>
                <a:ext uri="{FF2B5EF4-FFF2-40B4-BE49-F238E27FC236}">
                  <a16:creationId xmlns:a16="http://schemas.microsoft.com/office/drawing/2014/main" id="{D1B33FB5-58CF-4C6B-9BAF-7981F4BF9E96}"/>
                </a:ext>
              </a:extLst>
            </p:cNvPr>
            <p:cNvSpPr>
              <a:spLocks noEditPoints="1"/>
            </p:cNvSpPr>
            <p:nvPr/>
          </p:nvSpPr>
          <p:spPr bwMode="auto">
            <a:xfrm>
              <a:off x="2800" y="2451"/>
              <a:ext cx="99" cy="66"/>
            </a:xfrm>
            <a:custGeom>
              <a:avLst/>
              <a:gdLst>
                <a:gd name="T0" fmla="*/ 40 w 42"/>
                <a:gd name="T1" fmla="*/ 19 h 28"/>
                <a:gd name="T2" fmla="*/ 30 w 42"/>
                <a:gd name="T3" fmla="*/ 0 h 28"/>
                <a:gd name="T4" fmla="*/ 12 w 42"/>
                <a:gd name="T5" fmla="*/ 0 h 28"/>
                <a:gd name="T6" fmla="*/ 2 w 42"/>
                <a:gd name="T7" fmla="*/ 19 h 28"/>
                <a:gd name="T8" fmla="*/ 0 w 42"/>
                <a:gd name="T9" fmla="*/ 20 h 28"/>
                <a:gd name="T10" fmla="*/ 10 w 42"/>
                <a:gd name="T11" fmla="*/ 21 h 28"/>
                <a:gd name="T12" fmla="*/ 12 w 42"/>
                <a:gd name="T13" fmla="*/ 25 h 28"/>
                <a:gd name="T14" fmla="*/ 13 w 42"/>
                <a:gd name="T15" fmla="*/ 25 h 28"/>
                <a:gd name="T16" fmla="*/ 13 w 42"/>
                <a:gd name="T17" fmla="*/ 25 h 28"/>
                <a:gd name="T18" fmla="*/ 13 w 42"/>
                <a:gd name="T19" fmla="*/ 25 h 28"/>
                <a:gd name="T20" fmla="*/ 14 w 42"/>
                <a:gd name="T21" fmla="*/ 25 h 28"/>
                <a:gd name="T22" fmla="*/ 16 w 42"/>
                <a:gd name="T23" fmla="*/ 18 h 28"/>
                <a:gd name="T24" fmla="*/ 20 w 42"/>
                <a:gd name="T25" fmla="*/ 28 h 28"/>
                <a:gd name="T26" fmla="*/ 20 w 42"/>
                <a:gd name="T27" fmla="*/ 28 h 28"/>
                <a:gd name="T28" fmla="*/ 20 w 42"/>
                <a:gd name="T29" fmla="*/ 28 h 28"/>
                <a:gd name="T30" fmla="*/ 21 w 42"/>
                <a:gd name="T31" fmla="*/ 28 h 28"/>
                <a:gd name="T32" fmla="*/ 21 w 42"/>
                <a:gd name="T33" fmla="*/ 28 h 28"/>
                <a:gd name="T34" fmla="*/ 26 w 42"/>
                <a:gd name="T35" fmla="*/ 13 h 28"/>
                <a:gd name="T36" fmla="*/ 30 w 42"/>
                <a:gd name="T37" fmla="*/ 20 h 28"/>
                <a:gd name="T38" fmla="*/ 30 w 42"/>
                <a:gd name="T39" fmla="*/ 21 h 28"/>
                <a:gd name="T40" fmla="*/ 41 w 42"/>
                <a:gd name="T41" fmla="*/ 21 h 28"/>
                <a:gd name="T42" fmla="*/ 41 w 42"/>
                <a:gd name="T43" fmla="*/ 19 h 28"/>
                <a:gd name="T44" fmla="*/ 27 w 42"/>
                <a:gd name="T45" fmla="*/ 11 h 28"/>
                <a:gd name="T46" fmla="*/ 27 w 42"/>
                <a:gd name="T47" fmla="*/ 11 h 28"/>
                <a:gd name="T48" fmla="*/ 26 w 42"/>
                <a:gd name="T49" fmla="*/ 10 h 28"/>
                <a:gd name="T50" fmla="*/ 26 w 42"/>
                <a:gd name="T51" fmla="*/ 10 h 28"/>
                <a:gd name="T52" fmla="*/ 26 w 42"/>
                <a:gd name="T53" fmla="*/ 11 h 28"/>
                <a:gd name="T54" fmla="*/ 26 w 42"/>
                <a:gd name="T55" fmla="*/ 11 h 28"/>
                <a:gd name="T56" fmla="*/ 26 w 42"/>
                <a:gd name="T57" fmla="*/ 11 h 28"/>
                <a:gd name="T58" fmla="*/ 25 w 42"/>
                <a:gd name="T59" fmla="*/ 11 h 28"/>
                <a:gd name="T60" fmla="*/ 17 w 42"/>
                <a:gd name="T61" fmla="*/ 15 h 28"/>
                <a:gd name="T62" fmla="*/ 16 w 42"/>
                <a:gd name="T63" fmla="*/ 15 h 28"/>
                <a:gd name="T64" fmla="*/ 16 w 42"/>
                <a:gd name="T65" fmla="*/ 15 h 28"/>
                <a:gd name="T66" fmla="*/ 16 w 42"/>
                <a:gd name="T67" fmla="*/ 15 h 28"/>
                <a:gd name="T68" fmla="*/ 16 w 42"/>
                <a:gd name="T69" fmla="*/ 15 h 28"/>
                <a:gd name="T70" fmla="*/ 16 w 42"/>
                <a:gd name="T71" fmla="*/ 15 h 28"/>
                <a:gd name="T72" fmla="*/ 15 w 42"/>
                <a:gd name="T73" fmla="*/ 15 h 28"/>
                <a:gd name="T74" fmla="*/ 15 w 42"/>
                <a:gd name="T75" fmla="*/ 15 h 28"/>
                <a:gd name="T76" fmla="*/ 15 w 42"/>
                <a:gd name="T77" fmla="*/ 15 h 28"/>
                <a:gd name="T78" fmla="*/ 11 w 42"/>
                <a:gd name="T79" fmla="*/ 20 h 28"/>
                <a:gd name="T80" fmla="*/ 10 w 42"/>
                <a:gd name="T81" fmla="*/ 19 h 28"/>
                <a:gd name="T82" fmla="*/ 10 w 42"/>
                <a:gd name="T83" fmla="*/ 19 h 28"/>
                <a:gd name="T84" fmla="*/ 10 w 42"/>
                <a:gd name="T85" fmla="*/ 19 h 28"/>
                <a:gd name="T86" fmla="*/ 2 w 42"/>
                <a:gd name="T87" fmla="*/ 12 h 28"/>
                <a:gd name="T88" fmla="*/ 20 w 42"/>
                <a:gd name="T89" fmla="*/ 7 h 28"/>
                <a:gd name="T90" fmla="*/ 30 w 42"/>
                <a:gd name="T91" fmla="*/ 2 h 28"/>
                <a:gd name="T92" fmla="*/ 38 w 42"/>
                <a:gd name="T9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28">
                  <a:moveTo>
                    <a:pt x="41" y="19"/>
                  </a:moveTo>
                  <a:cubicBezTo>
                    <a:pt x="40" y="19"/>
                    <a:pt x="40" y="19"/>
                    <a:pt x="40" y="19"/>
                  </a:cubicBezTo>
                  <a:cubicBezTo>
                    <a:pt x="41" y="17"/>
                    <a:pt x="42" y="15"/>
                    <a:pt x="42" y="12"/>
                  </a:cubicBezTo>
                  <a:cubicBezTo>
                    <a:pt x="42" y="6"/>
                    <a:pt x="36" y="0"/>
                    <a:pt x="30" y="0"/>
                  </a:cubicBezTo>
                  <a:cubicBezTo>
                    <a:pt x="26" y="0"/>
                    <a:pt x="23" y="2"/>
                    <a:pt x="21" y="5"/>
                  </a:cubicBezTo>
                  <a:cubicBezTo>
                    <a:pt x="19" y="2"/>
                    <a:pt x="15" y="0"/>
                    <a:pt x="12" y="0"/>
                  </a:cubicBezTo>
                  <a:cubicBezTo>
                    <a:pt x="5" y="0"/>
                    <a:pt x="0" y="6"/>
                    <a:pt x="0" y="12"/>
                  </a:cubicBezTo>
                  <a:cubicBezTo>
                    <a:pt x="0" y="15"/>
                    <a:pt x="1" y="17"/>
                    <a:pt x="2" y="19"/>
                  </a:cubicBezTo>
                  <a:cubicBezTo>
                    <a:pt x="1" y="19"/>
                    <a:pt x="1" y="19"/>
                    <a:pt x="1" y="19"/>
                  </a:cubicBezTo>
                  <a:cubicBezTo>
                    <a:pt x="1" y="19"/>
                    <a:pt x="0" y="20"/>
                    <a:pt x="0" y="20"/>
                  </a:cubicBezTo>
                  <a:cubicBezTo>
                    <a:pt x="0" y="20"/>
                    <a:pt x="1" y="21"/>
                    <a:pt x="1" y="21"/>
                  </a:cubicBezTo>
                  <a:cubicBezTo>
                    <a:pt x="10" y="21"/>
                    <a:pt x="10" y="21"/>
                    <a:pt x="10" y="21"/>
                  </a:cubicBezTo>
                  <a:cubicBezTo>
                    <a:pt x="12" y="25"/>
                    <a:pt x="12" y="25"/>
                    <a:pt x="12" y="25"/>
                  </a:cubicBezTo>
                  <a:cubicBezTo>
                    <a:pt x="12" y="25"/>
                    <a:pt x="12" y="25"/>
                    <a:pt x="12" y="25"/>
                  </a:cubicBezTo>
                  <a:cubicBezTo>
                    <a:pt x="12" y="25"/>
                    <a:pt x="12"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4" y="25"/>
                    <a:pt x="14" y="25"/>
                  </a:cubicBezTo>
                  <a:cubicBezTo>
                    <a:pt x="14" y="25"/>
                    <a:pt x="14" y="25"/>
                    <a:pt x="14" y="25"/>
                  </a:cubicBezTo>
                  <a:cubicBezTo>
                    <a:pt x="16" y="18"/>
                    <a:pt x="16" y="18"/>
                    <a:pt x="16" y="1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8"/>
                    <a:pt x="21" y="28"/>
                    <a:pt x="21" y="28"/>
                  </a:cubicBezTo>
                  <a:cubicBezTo>
                    <a:pt x="26" y="13"/>
                    <a:pt x="26" y="13"/>
                    <a:pt x="26" y="13"/>
                  </a:cubicBezTo>
                  <a:cubicBezTo>
                    <a:pt x="30" y="20"/>
                    <a:pt x="30" y="20"/>
                    <a:pt x="30" y="20"/>
                  </a:cubicBezTo>
                  <a:cubicBezTo>
                    <a:pt x="30" y="20"/>
                    <a:pt x="30" y="20"/>
                    <a:pt x="30" y="20"/>
                  </a:cubicBezTo>
                  <a:cubicBezTo>
                    <a:pt x="30" y="20"/>
                    <a:pt x="30" y="20"/>
                    <a:pt x="30" y="21"/>
                  </a:cubicBezTo>
                  <a:cubicBezTo>
                    <a:pt x="30" y="21"/>
                    <a:pt x="30" y="21"/>
                    <a:pt x="30" y="21"/>
                  </a:cubicBezTo>
                  <a:cubicBezTo>
                    <a:pt x="30" y="21"/>
                    <a:pt x="30" y="21"/>
                    <a:pt x="30" y="21"/>
                  </a:cubicBezTo>
                  <a:cubicBezTo>
                    <a:pt x="41" y="21"/>
                    <a:pt x="41" y="21"/>
                    <a:pt x="41" y="21"/>
                  </a:cubicBezTo>
                  <a:cubicBezTo>
                    <a:pt x="41" y="21"/>
                    <a:pt x="41" y="20"/>
                    <a:pt x="41" y="20"/>
                  </a:cubicBezTo>
                  <a:cubicBezTo>
                    <a:pt x="41" y="20"/>
                    <a:pt x="41" y="19"/>
                    <a:pt x="41" y="19"/>
                  </a:cubicBezTo>
                  <a:close/>
                  <a:moveTo>
                    <a:pt x="31" y="19"/>
                  </a:moveTo>
                  <a:cubicBezTo>
                    <a:pt x="27" y="11"/>
                    <a:pt x="27" y="11"/>
                    <a:pt x="27" y="11"/>
                  </a:cubicBezTo>
                  <a:cubicBezTo>
                    <a:pt x="27" y="11"/>
                    <a:pt x="27" y="11"/>
                    <a:pt x="27" y="11"/>
                  </a:cubicBezTo>
                  <a:cubicBezTo>
                    <a:pt x="27" y="11"/>
                    <a:pt x="27" y="11"/>
                    <a:pt x="27" y="11"/>
                  </a:cubicBezTo>
                  <a:cubicBezTo>
                    <a:pt x="27" y="11"/>
                    <a:pt x="26" y="11"/>
                    <a:pt x="26" y="11"/>
                  </a:cubicBezTo>
                  <a:cubicBezTo>
                    <a:pt x="26" y="11"/>
                    <a:pt x="26" y="10"/>
                    <a:pt x="26" y="10"/>
                  </a:cubicBezTo>
                  <a:cubicBezTo>
                    <a:pt x="26" y="10"/>
                    <a:pt x="26" y="10"/>
                    <a:pt x="26" y="10"/>
                  </a:cubicBezTo>
                  <a:cubicBezTo>
                    <a:pt x="26" y="10"/>
                    <a:pt x="26" y="10"/>
                    <a:pt x="26" y="10"/>
                  </a:cubicBezTo>
                  <a:cubicBezTo>
                    <a:pt x="26" y="10"/>
                    <a:pt x="26" y="10"/>
                    <a:pt x="26" y="10"/>
                  </a:cubicBezTo>
                  <a:cubicBezTo>
                    <a:pt x="26" y="10"/>
                    <a:pt x="26" y="10"/>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5" y="11"/>
                    <a:pt x="25" y="11"/>
                    <a:pt x="25" y="11"/>
                  </a:cubicBezTo>
                  <a:cubicBezTo>
                    <a:pt x="25" y="11"/>
                    <a:pt x="25" y="11"/>
                    <a:pt x="25" y="11"/>
                  </a:cubicBezTo>
                  <a:cubicBezTo>
                    <a:pt x="20" y="25"/>
                    <a:pt x="20" y="25"/>
                    <a:pt x="20" y="25"/>
                  </a:cubicBezTo>
                  <a:cubicBezTo>
                    <a:pt x="17" y="15"/>
                    <a:pt x="17" y="15"/>
                    <a:pt x="17" y="15"/>
                  </a:cubicBezTo>
                  <a:cubicBezTo>
                    <a:pt x="17"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3" y="23"/>
                    <a:pt x="13" y="23"/>
                    <a:pt x="13" y="23"/>
                  </a:cubicBezTo>
                  <a:cubicBezTo>
                    <a:pt x="11" y="20"/>
                    <a:pt x="11" y="20"/>
                    <a:pt x="11" y="20"/>
                  </a:cubicBezTo>
                  <a:cubicBezTo>
                    <a:pt x="11" y="20"/>
                    <a:pt x="11" y="20"/>
                    <a:pt x="11" y="20"/>
                  </a:cubicBezTo>
                  <a:cubicBezTo>
                    <a:pt x="11"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4" y="19"/>
                    <a:pt x="4" y="19"/>
                    <a:pt x="4" y="19"/>
                  </a:cubicBezTo>
                  <a:cubicBezTo>
                    <a:pt x="2" y="17"/>
                    <a:pt x="2" y="15"/>
                    <a:pt x="2" y="12"/>
                  </a:cubicBezTo>
                  <a:cubicBezTo>
                    <a:pt x="2" y="6"/>
                    <a:pt x="6" y="2"/>
                    <a:pt x="12" y="2"/>
                  </a:cubicBezTo>
                  <a:cubicBezTo>
                    <a:pt x="15" y="2"/>
                    <a:pt x="18" y="4"/>
                    <a:pt x="20" y="7"/>
                  </a:cubicBezTo>
                  <a:cubicBezTo>
                    <a:pt x="21" y="7"/>
                    <a:pt x="21" y="7"/>
                    <a:pt x="22" y="7"/>
                  </a:cubicBezTo>
                  <a:cubicBezTo>
                    <a:pt x="23" y="4"/>
                    <a:pt x="27" y="2"/>
                    <a:pt x="30" y="2"/>
                  </a:cubicBezTo>
                  <a:cubicBezTo>
                    <a:pt x="36" y="2"/>
                    <a:pt x="40" y="6"/>
                    <a:pt x="40" y="12"/>
                  </a:cubicBezTo>
                  <a:cubicBezTo>
                    <a:pt x="40" y="15"/>
                    <a:pt x="40" y="17"/>
                    <a:pt x="38" y="19"/>
                  </a:cubicBezTo>
                  <a:lnTo>
                    <a:pt x="3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34" name="Freeform 36">
              <a:extLst>
                <a:ext uri="{FF2B5EF4-FFF2-40B4-BE49-F238E27FC236}">
                  <a16:creationId xmlns:a16="http://schemas.microsoft.com/office/drawing/2014/main" id="{EB482F3E-2D34-480B-A86A-9BE905FC6D66}"/>
                </a:ext>
              </a:extLst>
            </p:cNvPr>
            <p:cNvSpPr>
              <a:spLocks/>
            </p:cNvSpPr>
            <p:nvPr/>
          </p:nvSpPr>
          <p:spPr bwMode="auto">
            <a:xfrm>
              <a:off x="2810" y="2460"/>
              <a:ext cx="21" cy="21"/>
            </a:xfrm>
            <a:custGeom>
              <a:avLst/>
              <a:gdLst>
                <a:gd name="T0" fmla="*/ 8 w 9"/>
                <a:gd name="T1" fmla="*/ 0 h 9"/>
                <a:gd name="T2" fmla="*/ 0 w 9"/>
                <a:gd name="T3" fmla="*/ 8 h 9"/>
                <a:gd name="T4" fmla="*/ 1 w 9"/>
                <a:gd name="T5" fmla="*/ 9 h 9"/>
                <a:gd name="T6" fmla="*/ 2 w 9"/>
                <a:gd name="T7" fmla="*/ 8 h 9"/>
                <a:gd name="T8" fmla="*/ 8 w 9"/>
                <a:gd name="T9" fmla="*/ 1 h 9"/>
                <a:gd name="T10" fmla="*/ 9 w 9"/>
                <a:gd name="T11" fmla="*/ 1 h 9"/>
                <a:gd name="T12" fmla="*/ 8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0"/>
                  </a:moveTo>
                  <a:cubicBezTo>
                    <a:pt x="4" y="0"/>
                    <a:pt x="0" y="3"/>
                    <a:pt x="0" y="8"/>
                  </a:cubicBezTo>
                  <a:cubicBezTo>
                    <a:pt x="0" y="8"/>
                    <a:pt x="0" y="9"/>
                    <a:pt x="1" y="9"/>
                  </a:cubicBezTo>
                  <a:cubicBezTo>
                    <a:pt x="1" y="9"/>
                    <a:pt x="2" y="8"/>
                    <a:pt x="2" y="8"/>
                  </a:cubicBezTo>
                  <a:cubicBezTo>
                    <a:pt x="2" y="4"/>
                    <a:pt x="5" y="1"/>
                    <a:pt x="8" y="1"/>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grpSp>
      <p:sp>
        <p:nvSpPr>
          <p:cNvPr id="35" name="TextBox 34">
            <a:extLst>
              <a:ext uri="{FF2B5EF4-FFF2-40B4-BE49-F238E27FC236}">
                <a16:creationId xmlns:a16="http://schemas.microsoft.com/office/drawing/2014/main" id="{DDB129DA-8B45-419C-9643-49CFCE4C75DB}"/>
              </a:ext>
            </a:extLst>
          </p:cNvPr>
          <p:cNvSpPr txBox="1"/>
          <p:nvPr/>
        </p:nvSpPr>
        <p:spPr>
          <a:xfrm>
            <a:off x="1667219" y="1540846"/>
            <a:ext cx="2201561" cy="400110"/>
          </a:xfrm>
          <a:prstGeom prst="rect">
            <a:avLst/>
          </a:prstGeom>
          <a:noFill/>
        </p:spPr>
        <p:txBody>
          <a:bodyPr wrap="square" rtlCol="0">
            <a:spAutoFit/>
          </a:bodyPr>
          <a:lstStyle/>
          <a:p>
            <a:r>
              <a:rPr lang="en-US" sz="2000" b="1">
                <a:latin typeface="+mj-lt"/>
              </a:rPr>
              <a:t>How it works:</a:t>
            </a:r>
          </a:p>
        </p:txBody>
      </p:sp>
      <p:grpSp>
        <p:nvGrpSpPr>
          <p:cNvPr id="36" name="Group 53">
            <a:extLst>
              <a:ext uri="{FF2B5EF4-FFF2-40B4-BE49-F238E27FC236}">
                <a16:creationId xmlns:a16="http://schemas.microsoft.com/office/drawing/2014/main" id="{8F158D69-C556-432E-AD8A-933F9BF7281C}"/>
              </a:ext>
            </a:extLst>
          </p:cNvPr>
          <p:cNvGrpSpPr>
            <a:grpSpLocks noChangeAspect="1"/>
          </p:cNvGrpSpPr>
          <p:nvPr/>
        </p:nvGrpSpPr>
        <p:grpSpPr bwMode="auto">
          <a:xfrm>
            <a:off x="2162442" y="3165547"/>
            <a:ext cx="263294" cy="363026"/>
            <a:chOff x="3962" y="1917"/>
            <a:chExt cx="198" cy="273"/>
          </a:xfrm>
          <a:solidFill>
            <a:sysClr val="window" lastClr="FFFFFF"/>
          </a:solidFill>
        </p:grpSpPr>
        <p:sp>
          <p:nvSpPr>
            <p:cNvPr id="37" name="Freeform 54">
              <a:extLst>
                <a:ext uri="{FF2B5EF4-FFF2-40B4-BE49-F238E27FC236}">
                  <a16:creationId xmlns:a16="http://schemas.microsoft.com/office/drawing/2014/main" id="{4ACBB593-F024-4FD8-B7CC-D73553B2E0F7}"/>
                </a:ext>
              </a:extLst>
            </p:cNvPr>
            <p:cNvSpPr>
              <a:spLocks/>
            </p:cNvSpPr>
            <p:nvPr/>
          </p:nvSpPr>
          <p:spPr bwMode="auto">
            <a:xfrm>
              <a:off x="4014" y="2053"/>
              <a:ext cx="94" cy="8"/>
            </a:xfrm>
            <a:custGeom>
              <a:avLst/>
              <a:gdLst>
                <a:gd name="T0" fmla="*/ 38 w 40"/>
                <a:gd name="T1" fmla="*/ 0 h 3"/>
                <a:gd name="T2" fmla="*/ 31 w 40"/>
                <a:gd name="T3" fmla="*/ 0 h 3"/>
                <a:gd name="T4" fmla="*/ 8 w 40"/>
                <a:gd name="T5" fmla="*/ 0 h 3"/>
                <a:gd name="T6" fmla="*/ 2 w 40"/>
                <a:gd name="T7" fmla="*/ 0 h 3"/>
                <a:gd name="T8" fmla="*/ 0 w 40"/>
                <a:gd name="T9" fmla="*/ 2 h 3"/>
                <a:gd name="T10" fmla="*/ 2 w 40"/>
                <a:gd name="T11" fmla="*/ 3 h 3"/>
                <a:gd name="T12" fmla="*/ 8 w 40"/>
                <a:gd name="T13" fmla="*/ 3 h 3"/>
                <a:gd name="T14" fmla="*/ 32 w 40"/>
                <a:gd name="T15" fmla="*/ 3 h 3"/>
                <a:gd name="T16" fmla="*/ 38 w 40"/>
                <a:gd name="T17" fmla="*/ 3 h 3"/>
                <a:gd name="T18" fmla="*/ 40 w 40"/>
                <a:gd name="T19" fmla="*/ 2 h 3"/>
                <a:gd name="T20" fmla="*/ 38 w 40"/>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
                  <a:moveTo>
                    <a:pt x="38" y="0"/>
                  </a:moveTo>
                  <a:cubicBezTo>
                    <a:pt x="31" y="0"/>
                    <a:pt x="31" y="0"/>
                    <a:pt x="31" y="0"/>
                  </a:cubicBezTo>
                  <a:cubicBezTo>
                    <a:pt x="8" y="0"/>
                    <a:pt x="8" y="0"/>
                    <a:pt x="8" y="0"/>
                  </a:cubicBezTo>
                  <a:cubicBezTo>
                    <a:pt x="2" y="0"/>
                    <a:pt x="2" y="0"/>
                    <a:pt x="2" y="0"/>
                  </a:cubicBezTo>
                  <a:cubicBezTo>
                    <a:pt x="1" y="0"/>
                    <a:pt x="0" y="1"/>
                    <a:pt x="0" y="2"/>
                  </a:cubicBezTo>
                  <a:cubicBezTo>
                    <a:pt x="0" y="3"/>
                    <a:pt x="1" y="3"/>
                    <a:pt x="2" y="3"/>
                  </a:cubicBezTo>
                  <a:cubicBezTo>
                    <a:pt x="8" y="3"/>
                    <a:pt x="8" y="3"/>
                    <a:pt x="8" y="3"/>
                  </a:cubicBezTo>
                  <a:cubicBezTo>
                    <a:pt x="32" y="3"/>
                    <a:pt x="32" y="3"/>
                    <a:pt x="32" y="3"/>
                  </a:cubicBezTo>
                  <a:cubicBezTo>
                    <a:pt x="38" y="3"/>
                    <a:pt x="38" y="3"/>
                    <a:pt x="38" y="3"/>
                  </a:cubicBezTo>
                  <a:cubicBezTo>
                    <a:pt x="39" y="3"/>
                    <a:pt x="40" y="3"/>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38" name="Freeform 55">
              <a:extLst>
                <a:ext uri="{FF2B5EF4-FFF2-40B4-BE49-F238E27FC236}">
                  <a16:creationId xmlns:a16="http://schemas.microsoft.com/office/drawing/2014/main" id="{17CF149F-CCDD-47A0-829D-EAE5CA52DD07}"/>
                </a:ext>
              </a:extLst>
            </p:cNvPr>
            <p:cNvSpPr>
              <a:spLocks/>
            </p:cNvSpPr>
            <p:nvPr/>
          </p:nvSpPr>
          <p:spPr bwMode="auto">
            <a:xfrm>
              <a:off x="4014" y="2070"/>
              <a:ext cx="94" cy="9"/>
            </a:xfrm>
            <a:custGeom>
              <a:avLst/>
              <a:gdLst>
                <a:gd name="T0" fmla="*/ 38 w 40"/>
                <a:gd name="T1" fmla="*/ 0 h 4"/>
                <a:gd name="T2" fmla="*/ 31 w 40"/>
                <a:gd name="T3" fmla="*/ 0 h 4"/>
                <a:gd name="T4" fmla="*/ 8 w 40"/>
                <a:gd name="T5" fmla="*/ 0 h 4"/>
                <a:gd name="T6" fmla="*/ 2 w 40"/>
                <a:gd name="T7" fmla="*/ 0 h 4"/>
                <a:gd name="T8" fmla="*/ 0 w 40"/>
                <a:gd name="T9" fmla="*/ 2 h 4"/>
                <a:gd name="T10" fmla="*/ 2 w 40"/>
                <a:gd name="T11" fmla="*/ 4 h 4"/>
                <a:gd name="T12" fmla="*/ 8 w 40"/>
                <a:gd name="T13" fmla="*/ 4 h 4"/>
                <a:gd name="T14" fmla="*/ 32 w 40"/>
                <a:gd name="T15" fmla="*/ 4 h 4"/>
                <a:gd name="T16" fmla="*/ 38 w 40"/>
                <a:gd name="T17" fmla="*/ 4 h 4"/>
                <a:gd name="T18" fmla="*/ 40 w 40"/>
                <a:gd name="T19" fmla="*/ 2 h 4"/>
                <a:gd name="T20" fmla="*/ 38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8" y="0"/>
                  </a:moveTo>
                  <a:cubicBezTo>
                    <a:pt x="31" y="0"/>
                    <a:pt x="31" y="0"/>
                    <a:pt x="31" y="0"/>
                  </a:cubicBezTo>
                  <a:cubicBezTo>
                    <a:pt x="8" y="0"/>
                    <a:pt x="8" y="0"/>
                    <a:pt x="8" y="0"/>
                  </a:cubicBezTo>
                  <a:cubicBezTo>
                    <a:pt x="2" y="0"/>
                    <a:pt x="2" y="0"/>
                    <a:pt x="2" y="0"/>
                  </a:cubicBezTo>
                  <a:cubicBezTo>
                    <a:pt x="1" y="0"/>
                    <a:pt x="0" y="1"/>
                    <a:pt x="0" y="2"/>
                  </a:cubicBezTo>
                  <a:cubicBezTo>
                    <a:pt x="0" y="3"/>
                    <a:pt x="1" y="4"/>
                    <a:pt x="2" y="4"/>
                  </a:cubicBezTo>
                  <a:cubicBezTo>
                    <a:pt x="8" y="4"/>
                    <a:pt x="8" y="4"/>
                    <a:pt x="8" y="4"/>
                  </a:cubicBezTo>
                  <a:cubicBezTo>
                    <a:pt x="32" y="4"/>
                    <a:pt x="32" y="4"/>
                    <a:pt x="32" y="4"/>
                  </a:cubicBezTo>
                  <a:cubicBezTo>
                    <a:pt x="38" y="4"/>
                    <a:pt x="38" y="4"/>
                    <a:pt x="38" y="4"/>
                  </a:cubicBezTo>
                  <a:cubicBezTo>
                    <a:pt x="39" y="4"/>
                    <a:pt x="40" y="3"/>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39" name="Freeform 56">
              <a:extLst>
                <a:ext uri="{FF2B5EF4-FFF2-40B4-BE49-F238E27FC236}">
                  <a16:creationId xmlns:a16="http://schemas.microsoft.com/office/drawing/2014/main" id="{E4A6C74C-2B40-4088-BD54-ED5FFE3E6FF3}"/>
                </a:ext>
              </a:extLst>
            </p:cNvPr>
            <p:cNvSpPr>
              <a:spLocks/>
            </p:cNvSpPr>
            <p:nvPr/>
          </p:nvSpPr>
          <p:spPr bwMode="auto">
            <a:xfrm>
              <a:off x="4014" y="2086"/>
              <a:ext cx="94" cy="10"/>
            </a:xfrm>
            <a:custGeom>
              <a:avLst/>
              <a:gdLst>
                <a:gd name="T0" fmla="*/ 38 w 40"/>
                <a:gd name="T1" fmla="*/ 0 h 4"/>
                <a:gd name="T2" fmla="*/ 31 w 40"/>
                <a:gd name="T3" fmla="*/ 0 h 4"/>
                <a:gd name="T4" fmla="*/ 8 w 40"/>
                <a:gd name="T5" fmla="*/ 0 h 4"/>
                <a:gd name="T6" fmla="*/ 2 w 40"/>
                <a:gd name="T7" fmla="*/ 0 h 4"/>
                <a:gd name="T8" fmla="*/ 0 w 40"/>
                <a:gd name="T9" fmla="*/ 2 h 4"/>
                <a:gd name="T10" fmla="*/ 2 w 40"/>
                <a:gd name="T11" fmla="*/ 4 h 4"/>
                <a:gd name="T12" fmla="*/ 8 w 40"/>
                <a:gd name="T13" fmla="*/ 4 h 4"/>
                <a:gd name="T14" fmla="*/ 32 w 40"/>
                <a:gd name="T15" fmla="*/ 4 h 4"/>
                <a:gd name="T16" fmla="*/ 38 w 40"/>
                <a:gd name="T17" fmla="*/ 4 h 4"/>
                <a:gd name="T18" fmla="*/ 40 w 40"/>
                <a:gd name="T19" fmla="*/ 2 h 4"/>
                <a:gd name="T20" fmla="*/ 38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8" y="0"/>
                  </a:moveTo>
                  <a:cubicBezTo>
                    <a:pt x="31" y="0"/>
                    <a:pt x="31" y="0"/>
                    <a:pt x="31" y="0"/>
                  </a:cubicBezTo>
                  <a:cubicBezTo>
                    <a:pt x="8" y="0"/>
                    <a:pt x="8" y="0"/>
                    <a:pt x="8" y="0"/>
                  </a:cubicBezTo>
                  <a:cubicBezTo>
                    <a:pt x="2" y="0"/>
                    <a:pt x="2" y="0"/>
                    <a:pt x="2" y="0"/>
                  </a:cubicBezTo>
                  <a:cubicBezTo>
                    <a:pt x="1" y="0"/>
                    <a:pt x="0" y="1"/>
                    <a:pt x="0" y="2"/>
                  </a:cubicBezTo>
                  <a:cubicBezTo>
                    <a:pt x="0" y="3"/>
                    <a:pt x="1" y="4"/>
                    <a:pt x="2" y="4"/>
                  </a:cubicBezTo>
                  <a:cubicBezTo>
                    <a:pt x="8" y="4"/>
                    <a:pt x="8" y="4"/>
                    <a:pt x="8" y="4"/>
                  </a:cubicBezTo>
                  <a:cubicBezTo>
                    <a:pt x="32" y="4"/>
                    <a:pt x="32" y="4"/>
                    <a:pt x="32" y="4"/>
                  </a:cubicBezTo>
                  <a:cubicBezTo>
                    <a:pt x="38" y="4"/>
                    <a:pt x="38" y="4"/>
                    <a:pt x="38" y="4"/>
                  </a:cubicBezTo>
                  <a:cubicBezTo>
                    <a:pt x="39" y="4"/>
                    <a:pt x="40" y="3"/>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0" name="Freeform 57">
              <a:extLst>
                <a:ext uri="{FF2B5EF4-FFF2-40B4-BE49-F238E27FC236}">
                  <a16:creationId xmlns:a16="http://schemas.microsoft.com/office/drawing/2014/main" id="{37F4FA0E-ACF0-4DF6-9D40-06305D697663}"/>
                </a:ext>
              </a:extLst>
            </p:cNvPr>
            <p:cNvSpPr>
              <a:spLocks/>
            </p:cNvSpPr>
            <p:nvPr/>
          </p:nvSpPr>
          <p:spPr bwMode="auto">
            <a:xfrm>
              <a:off x="4066" y="1992"/>
              <a:ext cx="42" cy="10"/>
            </a:xfrm>
            <a:custGeom>
              <a:avLst/>
              <a:gdLst>
                <a:gd name="T0" fmla="*/ 16 w 18"/>
                <a:gd name="T1" fmla="*/ 0 h 4"/>
                <a:gd name="T2" fmla="*/ 2 w 18"/>
                <a:gd name="T3" fmla="*/ 0 h 4"/>
                <a:gd name="T4" fmla="*/ 0 w 18"/>
                <a:gd name="T5" fmla="*/ 2 h 4"/>
                <a:gd name="T6" fmla="*/ 2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2" y="0"/>
                    <a:pt x="2" y="0"/>
                    <a:pt x="2" y="0"/>
                  </a:cubicBezTo>
                  <a:cubicBezTo>
                    <a:pt x="1" y="0"/>
                    <a:pt x="0" y="1"/>
                    <a:pt x="0" y="2"/>
                  </a:cubicBezTo>
                  <a:cubicBezTo>
                    <a:pt x="0" y="3"/>
                    <a:pt x="1" y="4"/>
                    <a:pt x="2"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1" name="Freeform 58">
              <a:extLst>
                <a:ext uri="{FF2B5EF4-FFF2-40B4-BE49-F238E27FC236}">
                  <a16:creationId xmlns:a16="http://schemas.microsoft.com/office/drawing/2014/main" id="{428C07F3-31E4-47B8-BBA4-BEFC00F27BBC}"/>
                </a:ext>
              </a:extLst>
            </p:cNvPr>
            <p:cNvSpPr>
              <a:spLocks noEditPoints="1"/>
            </p:cNvSpPr>
            <p:nvPr/>
          </p:nvSpPr>
          <p:spPr bwMode="auto">
            <a:xfrm>
              <a:off x="4014" y="1992"/>
              <a:ext cx="42" cy="43"/>
            </a:xfrm>
            <a:custGeom>
              <a:avLst/>
              <a:gdLst>
                <a:gd name="T0" fmla="*/ 2 w 18"/>
                <a:gd name="T1" fmla="*/ 18 h 18"/>
                <a:gd name="T2" fmla="*/ 16 w 18"/>
                <a:gd name="T3" fmla="*/ 18 h 18"/>
                <a:gd name="T4" fmla="*/ 18 w 18"/>
                <a:gd name="T5" fmla="*/ 17 h 18"/>
                <a:gd name="T6" fmla="*/ 18 w 18"/>
                <a:gd name="T7" fmla="*/ 2 h 18"/>
                <a:gd name="T8" fmla="*/ 16 w 18"/>
                <a:gd name="T9" fmla="*/ 0 h 18"/>
                <a:gd name="T10" fmla="*/ 2 w 18"/>
                <a:gd name="T11" fmla="*/ 0 h 18"/>
                <a:gd name="T12" fmla="*/ 0 w 18"/>
                <a:gd name="T13" fmla="*/ 2 h 18"/>
                <a:gd name="T14" fmla="*/ 0 w 18"/>
                <a:gd name="T15" fmla="*/ 17 h 18"/>
                <a:gd name="T16" fmla="*/ 2 w 18"/>
                <a:gd name="T17" fmla="*/ 18 h 18"/>
                <a:gd name="T18" fmla="*/ 4 w 18"/>
                <a:gd name="T19" fmla="*/ 4 h 18"/>
                <a:gd name="T20" fmla="*/ 14 w 18"/>
                <a:gd name="T21" fmla="*/ 4 h 18"/>
                <a:gd name="T22" fmla="*/ 14 w 18"/>
                <a:gd name="T23" fmla="*/ 15 h 18"/>
                <a:gd name="T24" fmla="*/ 4 w 18"/>
                <a:gd name="T25" fmla="*/ 15 h 18"/>
                <a:gd name="T26" fmla="*/ 4 w 18"/>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2" y="18"/>
                  </a:moveTo>
                  <a:cubicBezTo>
                    <a:pt x="16" y="18"/>
                    <a:pt x="16" y="18"/>
                    <a:pt x="16" y="18"/>
                  </a:cubicBezTo>
                  <a:cubicBezTo>
                    <a:pt x="17" y="18"/>
                    <a:pt x="18" y="18"/>
                    <a:pt x="18" y="17"/>
                  </a:cubicBezTo>
                  <a:cubicBezTo>
                    <a:pt x="18" y="2"/>
                    <a:pt x="18" y="2"/>
                    <a:pt x="18" y="2"/>
                  </a:cubicBezTo>
                  <a:cubicBezTo>
                    <a:pt x="18" y="1"/>
                    <a:pt x="17" y="0"/>
                    <a:pt x="16" y="0"/>
                  </a:cubicBezTo>
                  <a:cubicBezTo>
                    <a:pt x="2" y="0"/>
                    <a:pt x="2" y="0"/>
                    <a:pt x="2" y="0"/>
                  </a:cubicBezTo>
                  <a:cubicBezTo>
                    <a:pt x="1" y="0"/>
                    <a:pt x="0" y="1"/>
                    <a:pt x="0" y="2"/>
                  </a:cubicBezTo>
                  <a:cubicBezTo>
                    <a:pt x="0" y="17"/>
                    <a:pt x="0" y="17"/>
                    <a:pt x="0" y="17"/>
                  </a:cubicBezTo>
                  <a:cubicBezTo>
                    <a:pt x="0" y="18"/>
                    <a:pt x="1" y="18"/>
                    <a:pt x="2" y="18"/>
                  </a:cubicBezTo>
                  <a:close/>
                  <a:moveTo>
                    <a:pt x="4" y="4"/>
                  </a:moveTo>
                  <a:cubicBezTo>
                    <a:pt x="14" y="4"/>
                    <a:pt x="14" y="4"/>
                    <a:pt x="14" y="4"/>
                  </a:cubicBezTo>
                  <a:cubicBezTo>
                    <a:pt x="14" y="15"/>
                    <a:pt x="14" y="15"/>
                    <a:pt x="14" y="15"/>
                  </a:cubicBezTo>
                  <a:cubicBezTo>
                    <a:pt x="4" y="15"/>
                    <a:pt x="4" y="15"/>
                    <a:pt x="4" y="15"/>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2" name="Freeform 59">
              <a:extLst>
                <a:ext uri="{FF2B5EF4-FFF2-40B4-BE49-F238E27FC236}">
                  <a16:creationId xmlns:a16="http://schemas.microsoft.com/office/drawing/2014/main" id="{DEC8AAB7-E103-454A-9A4E-30654423C5A4}"/>
                </a:ext>
              </a:extLst>
            </p:cNvPr>
            <p:cNvSpPr>
              <a:spLocks/>
            </p:cNvSpPr>
            <p:nvPr/>
          </p:nvSpPr>
          <p:spPr bwMode="auto">
            <a:xfrm>
              <a:off x="4066" y="2011"/>
              <a:ext cx="42" cy="7"/>
            </a:xfrm>
            <a:custGeom>
              <a:avLst/>
              <a:gdLst>
                <a:gd name="T0" fmla="*/ 16 w 18"/>
                <a:gd name="T1" fmla="*/ 0 h 3"/>
                <a:gd name="T2" fmla="*/ 2 w 18"/>
                <a:gd name="T3" fmla="*/ 0 h 3"/>
                <a:gd name="T4" fmla="*/ 0 w 18"/>
                <a:gd name="T5" fmla="*/ 1 h 3"/>
                <a:gd name="T6" fmla="*/ 2 w 18"/>
                <a:gd name="T7" fmla="*/ 3 h 3"/>
                <a:gd name="T8" fmla="*/ 16 w 18"/>
                <a:gd name="T9" fmla="*/ 3 h 3"/>
                <a:gd name="T10" fmla="*/ 18 w 18"/>
                <a:gd name="T11" fmla="*/ 1 h 3"/>
                <a:gd name="T12" fmla="*/ 16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6" y="0"/>
                  </a:moveTo>
                  <a:cubicBezTo>
                    <a:pt x="2" y="0"/>
                    <a:pt x="2" y="0"/>
                    <a:pt x="2" y="0"/>
                  </a:cubicBezTo>
                  <a:cubicBezTo>
                    <a:pt x="1" y="0"/>
                    <a:pt x="0" y="0"/>
                    <a:pt x="0" y="1"/>
                  </a:cubicBezTo>
                  <a:cubicBezTo>
                    <a:pt x="0" y="2"/>
                    <a:pt x="1" y="3"/>
                    <a:pt x="2" y="3"/>
                  </a:cubicBezTo>
                  <a:cubicBezTo>
                    <a:pt x="16" y="3"/>
                    <a:pt x="16" y="3"/>
                    <a:pt x="16" y="3"/>
                  </a:cubicBezTo>
                  <a:cubicBezTo>
                    <a:pt x="17" y="3"/>
                    <a:pt x="18" y="2"/>
                    <a:pt x="18" y="1"/>
                  </a:cubicBezTo>
                  <a:cubicBezTo>
                    <a:pt x="18" y="0"/>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3" name="Freeform 60">
              <a:extLst>
                <a:ext uri="{FF2B5EF4-FFF2-40B4-BE49-F238E27FC236}">
                  <a16:creationId xmlns:a16="http://schemas.microsoft.com/office/drawing/2014/main" id="{A931E922-D190-4A9B-B118-48BFD0315B04}"/>
                </a:ext>
              </a:extLst>
            </p:cNvPr>
            <p:cNvSpPr>
              <a:spLocks/>
            </p:cNvSpPr>
            <p:nvPr/>
          </p:nvSpPr>
          <p:spPr bwMode="auto">
            <a:xfrm>
              <a:off x="4066" y="2028"/>
              <a:ext cx="42" cy="7"/>
            </a:xfrm>
            <a:custGeom>
              <a:avLst/>
              <a:gdLst>
                <a:gd name="T0" fmla="*/ 16 w 18"/>
                <a:gd name="T1" fmla="*/ 0 h 3"/>
                <a:gd name="T2" fmla="*/ 2 w 18"/>
                <a:gd name="T3" fmla="*/ 0 h 3"/>
                <a:gd name="T4" fmla="*/ 0 w 18"/>
                <a:gd name="T5" fmla="*/ 2 h 3"/>
                <a:gd name="T6" fmla="*/ 2 w 18"/>
                <a:gd name="T7" fmla="*/ 3 h 3"/>
                <a:gd name="T8" fmla="*/ 16 w 18"/>
                <a:gd name="T9" fmla="*/ 3 h 3"/>
                <a:gd name="T10" fmla="*/ 18 w 18"/>
                <a:gd name="T11" fmla="*/ 2 h 3"/>
                <a:gd name="T12" fmla="*/ 16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6" y="0"/>
                  </a:moveTo>
                  <a:cubicBezTo>
                    <a:pt x="2" y="0"/>
                    <a:pt x="2" y="0"/>
                    <a:pt x="2" y="0"/>
                  </a:cubicBezTo>
                  <a:cubicBezTo>
                    <a:pt x="1" y="0"/>
                    <a:pt x="0" y="1"/>
                    <a:pt x="0" y="2"/>
                  </a:cubicBezTo>
                  <a:cubicBezTo>
                    <a:pt x="0" y="3"/>
                    <a:pt x="1" y="3"/>
                    <a:pt x="2" y="3"/>
                  </a:cubicBezTo>
                  <a:cubicBezTo>
                    <a:pt x="16" y="3"/>
                    <a:pt x="16" y="3"/>
                    <a:pt x="16" y="3"/>
                  </a:cubicBezTo>
                  <a:cubicBezTo>
                    <a:pt x="17" y="3"/>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4" name="Freeform 61">
              <a:extLst>
                <a:ext uri="{FF2B5EF4-FFF2-40B4-BE49-F238E27FC236}">
                  <a16:creationId xmlns:a16="http://schemas.microsoft.com/office/drawing/2014/main" id="{59F6B86D-8BF4-4BB8-8204-E6361B6B8518}"/>
                </a:ext>
              </a:extLst>
            </p:cNvPr>
            <p:cNvSpPr>
              <a:spLocks/>
            </p:cNvSpPr>
            <p:nvPr/>
          </p:nvSpPr>
          <p:spPr bwMode="auto">
            <a:xfrm>
              <a:off x="4014" y="2105"/>
              <a:ext cx="42" cy="7"/>
            </a:xfrm>
            <a:custGeom>
              <a:avLst/>
              <a:gdLst>
                <a:gd name="T0" fmla="*/ 16 w 18"/>
                <a:gd name="T1" fmla="*/ 0 h 3"/>
                <a:gd name="T2" fmla="*/ 2 w 18"/>
                <a:gd name="T3" fmla="*/ 0 h 3"/>
                <a:gd name="T4" fmla="*/ 0 w 18"/>
                <a:gd name="T5" fmla="*/ 1 h 3"/>
                <a:gd name="T6" fmla="*/ 2 w 18"/>
                <a:gd name="T7" fmla="*/ 3 h 3"/>
                <a:gd name="T8" fmla="*/ 16 w 18"/>
                <a:gd name="T9" fmla="*/ 3 h 3"/>
                <a:gd name="T10" fmla="*/ 18 w 18"/>
                <a:gd name="T11" fmla="*/ 1 h 3"/>
                <a:gd name="T12" fmla="*/ 16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6" y="0"/>
                  </a:moveTo>
                  <a:cubicBezTo>
                    <a:pt x="2" y="0"/>
                    <a:pt x="2" y="0"/>
                    <a:pt x="2" y="0"/>
                  </a:cubicBezTo>
                  <a:cubicBezTo>
                    <a:pt x="1" y="0"/>
                    <a:pt x="0" y="0"/>
                    <a:pt x="0" y="1"/>
                  </a:cubicBezTo>
                  <a:cubicBezTo>
                    <a:pt x="0" y="2"/>
                    <a:pt x="1" y="3"/>
                    <a:pt x="2" y="3"/>
                  </a:cubicBezTo>
                  <a:cubicBezTo>
                    <a:pt x="16" y="3"/>
                    <a:pt x="16" y="3"/>
                    <a:pt x="16" y="3"/>
                  </a:cubicBezTo>
                  <a:cubicBezTo>
                    <a:pt x="17" y="3"/>
                    <a:pt x="18" y="2"/>
                    <a:pt x="18" y="1"/>
                  </a:cubicBezTo>
                  <a:cubicBezTo>
                    <a:pt x="18" y="0"/>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5" name="Oval 62">
              <a:extLst>
                <a:ext uri="{FF2B5EF4-FFF2-40B4-BE49-F238E27FC236}">
                  <a16:creationId xmlns:a16="http://schemas.microsoft.com/office/drawing/2014/main" id="{4C795B51-1B5E-44BA-AD46-08B413E2C0CF}"/>
                </a:ext>
              </a:extLst>
            </p:cNvPr>
            <p:cNvSpPr>
              <a:spLocks noChangeArrowheads="1"/>
            </p:cNvSpPr>
            <p:nvPr/>
          </p:nvSpPr>
          <p:spPr bwMode="auto">
            <a:xfrm>
              <a:off x="4056" y="1940"/>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6" name="Freeform 63">
              <a:extLst>
                <a:ext uri="{FF2B5EF4-FFF2-40B4-BE49-F238E27FC236}">
                  <a16:creationId xmlns:a16="http://schemas.microsoft.com/office/drawing/2014/main" id="{305D6C56-144F-4F49-8F04-6128E737FDC4}"/>
                </a:ext>
              </a:extLst>
            </p:cNvPr>
            <p:cNvSpPr>
              <a:spLocks noEditPoints="1"/>
            </p:cNvSpPr>
            <p:nvPr/>
          </p:nvSpPr>
          <p:spPr bwMode="auto">
            <a:xfrm>
              <a:off x="3962" y="1917"/>
              <a:ext cx="198" cy="273"/>
            </a:xfrm>
            <a:custGeom>
              <a:avLst/>
              <a:gdLst>
                <a:gd name="T0" fmla="*/ 71 w 84"/>
                <a:gd name="T1" fmla="*/ 14 h 116"/>
                <a:gd name="T2" fmla="*/ 66 w 84"/>
                <a:gd name="T3" fmla="*/ 14 h 116"/>
                <a:gd name="T4" fmla="*/ 54 w 84"/>
                <a:gd name="T5" fmla="*/ 10 h 116"/>
                <a:gd name="T6" fmla="*/ 29 w 84"/>
                <a:gd name="T7" fmla="*/ 10 h 116"/>
                <a:gd name="T8" fmla="*/ 18 w 84"/>
                <a:gd name="T9" fmla="*/ 14 h 116"/>
                <a:gd name="T10" fmla="*/ 13 w 84"/>
                <a:gd name="T11" fmla="*/ 14 h 116"/>
                <a:gd name="T12" fmla="*/ 0 w 84"/>
                <a:gd name="T13" fmla="*/ 23 h 116"/>
                <a:gd name="T14" fmla="*/ 0 w 84"/>
                <a:gd name="T15" fmla="*/ 50 h 116"/>
                <a:gd name="T16" fmla="*/ 0 w 84"/>
                <a:gd name="T17" fmla="*/ 63 h 116"/>
                <a:gd name="T18" fmla="*/ 0 w 84"/>
                <a:gd name="T19" fmla="*/ 90 h 116"/>
                <a:gd name="T20" fmla="*/ 0 w 84"/>
                <a:gd name="T21" fmla="*/ 107 h 116"/>
                <a:gd name="T22" fmla="*/ 40 w 84"/>
                <a:gd name="T23" fmla="*/ 116 h 116"/>
                <a:gd name="T24" fmla="*/ 84 w 84"/>
                <a:gd name="T25" fmla="*/ 107 h 116"/>
                <a:gd name="T26" fmla="*/ 84 w 84"/>
                <a:gd name="T27" fmla="*/ 90 h 116"/>
                <a:gd name="T28" fmla="*/ 84 w 84"/>
                <a:gd name="T29" fmla="*/ 63 h 116"/>
                <a:gd name="T30" fmla="*/ 84 w 84"/>
                <a:gd name="T31" fmla="*/ 50 h 116"/>
                <a:gd name="T32" fmla="*/ 84 w 84"/>
                <a:gd name="T33" fmla="*/ 23 h 116"/>
                <a:gd name="T34" fmla="*/ 22 w 84"/>
                <a:gd name="T35" fmla="*/ 14 h 116"/>
                <a:gd name="T36" fmla="*/ 33 w 84"/>
                <a:gd name="T37" fmla="*/ 12 h 116"/>
                <a:gd name="T38" fmla="*/ 51 w 84"/>
                <a:gd name="T39" fmla="*/ 12 h 116"/>
                <a:gd name="T40" fmla="*/ 62 w 84"/>
                <a:gd name="T41" fmla="*/ 14 h 116"/>
                <a:gd name="T42" fmla="*/ 22 w 84"/>
                <a:gd name="T43" fmla="*/ 21 h 116"/>
                <a:gd name="T44" fmla="*/ 15 w 84"/>
                <a:gd name="T45" fmla="*/ 65 h 116"/>
                <a:gd name="T46" fmla="*/ 15 w 84"/>
                <a:gd name="T47" fmla="*/ 49 h 116"/>
                <a:gd name="T48" fmla="*/ 15 w 84"/>
                <a:gd name="T49" fmla="*/ 18 h 116"/>
                <a:gd name="T50" fmla="*/ 18 w 84"/>
                <a:gd name="T51" fmla="*/ 18 h 116"/>
                <a:gd name="T52" fmla="*/ 22 w 84"/>
                <a:gd name="T53" fmla="*/ 25 h 116"/>
                <a:gd name="T54" fmla="*/ 66 w 84"/>
                <a:gd name="T55" fmla="*/ 21 h 116"/>
                <a:gd name="T56" fmla="*/ 67 w 84"/>
                <a:gd name="T57" fmla="*/ 18 h 116"/>
                <a:gd name="T58" fmla="*/ 69 w 84"/>
                <a:gd name="T59" fmla="*/ 47 h 116"/>
                <a:gd name="T60" fmla="*/ 69 w 84"/>
                <a:gd name="T61" fmla="*/ 60 h 116"/>
                <a:gd name="T62" fmla="*/ 69 w 84"/>
                <a:gd name="T63" fmla="*/ 98 h 116"/>
                <a:gd name="T64" fmla="*/ 15 w 84"/>
                <a:gd name="T65" fmla="*/ 65 h 116"/>
                <a:gd name="T66" fmla="*/ 80 w 84"/>
                <a:gd name="T67" fmla="*/ 50 h 116"/>
                <a:gd name="T68" fmla="*/ 80 w 84"/>
                <a:gd name="T69" fmla="*/ 63 h 116"/>
                <a:gd name="T70" fmla="*/ 80 w 84"/>
                <a:gd name="T71" fmla="*/ 90 h 116"/>
                <a:gd name="T72" fmla="*/ 80 w 84"/>
                <a:gd name="T73" fmla="*/ 107 h 116"/>
                <a:gd name="T74" fmla="*/ 40 w 84"/>
                <a:gd name="T75" fmla="*/ 112 h 116"/>
                <a:gd name="T76" fmla="*/ 4 w 84"/>
                <a:gd name="T77" fmla="*/ 107 h 116"/>
                <a:gd name="T78" fmla="*/ 4 w 84"/>
                <a:gd name="T79" fmla="*/ 90 h 116"/>
                <a:gd name="T80" fmla="*/ 4 w 84"/>
                <a:gd name="T81" fmla="*/ 63 h 116"/>
                <a:gd name="T82" fmla="*/ 4 w 84"/>
                <a:gd name="T83" fmla="*/ 50 h 116"/>
                <a:gd name="T84" fmla="*/ 4 w 84"/>
                <a:gd name="T85" fmla="*/ 23 h 116"/>
                <a:gd name="T86" fmla="*/ 11 w 84"/>
                <a:gd name="T87" fmla="*/ 18 h 116"/>
                <a:gd name="T88" fmla="*/ 11 w 84"/>
                <a:gd name="T89" fmla="*/ 36 h 116"/>
                <a:gd name="T90" fmla="*/ 11 w 84"/>
                <a:gd name="T91" fmla="*/ 49 h 116"/>
                <a:gd name="T92" fmla="*/ 11 w 84"/>
                <a:gd name="T93" fmla="*/ 65 h 116"/>
                <a:gd name="T94" fmla="*/ 13 w 84"/>
                <a:gd name="T95" fmla="*/ 101 h 116"/>
                <a:gd name="T96" fmla="*/ 73 w 84"/>
                <a:gd name="T97" fmla="*/ 100 h 116"/>
                <a:gd name="T98" fmla="*/ 73 w 84"/>
                <a:gd name="T99" fmla="*/ 60 h 116"/>
                <a:gd name="T100" fmla="*/ 73 w 84"/>
                <a:gd name="T101" fmla="*/ 47 h 116"/>
                <a:gd name="T102" fmla="*/ 73 w 84"/>
                <a:gd name="T103" fmla="*/ 18 h 116"/>
                <a:gd name="T104" fmla="*/ 75 w 84"/>
                <a:gd name="T105" fmla="*/ 18 h 116"/>
                <a:gd name="T106" fmla="*/ 80 w 84"/>
                <a:gd name="T107"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16">
                  <a:moveTo>
                    <a:pt x="75" y="14"/>
                  </a:moveTo>
                  <a:cubicBezTo>
                    <a:pt x="71" y="14"/>
                    <a:pt x="71" y="14"/>
                    <a:pt x="71" y="14"/>
                  </a:cubicBezTo>
                  <a:cubicBezTo>
                    <a:pt x="67" y="14"/>
                    <a:pt x="67" y="14"/>
                    <a:pt x="67" y="14"/>
                  </a:cubicBezTo>
                  <a:cubicBezTo>
                    <a:pt x="66" y="14"/>
                    <a:pt x="66" y="14"/>
                    <a:pt x="66" y="14"/>
                  </a:cubicBezTo>
                  <a:cubicBezTo>
                    <a:pt x="66" y="12"/>
                    <a:pt x="64" y="10"/>
                    <a:pt x="62" y="10"/>
                  </a:cubicBezTo>
                  <a:cubicBezTo>
                    <a:pt x="54" y="10"/>
                    <a:pt x="54" y="10"/>
                    <a:pt x="54" y="10"/>
                  </a:cubicBezTo>
                  <a:cubicBezTo>
                    <a:pt x="54" y="4"/>
                    <a:pt x="48" y="0"/>
                    <a:pt x="42" y="0"/>
                  </a:cubicBezTo>
                  <a:cubicBezTo>
                    <a:pt x="35" y="0"/>
                    <a:pt x="30" y="4"/>
                    <a:pt x="29" y="10"/>
                  </a:cubicBezTo>
                  <a:cubicBezTo>
                    <a:pt x="22" y="10"/>
                    <a:pt x="22" y="10"/>
                    <a:pt x="22" y="10"/>
                  </a:cubicBezTo>
                  <a:cubicBezTo>
                    <a:pt x="20" y="10"/>
                    <a:pt x="18" y="12"/>
                    <a:pt x="18" y="14"/>
                  </a:cubicBezTo>
                  <a:cubicBezTo>
                    <a:pt x="16" y="14"/>
                    <a:pt x="16" y="14"/>
                    <a:pt x="16" y="14"/>
                  </a:cubicBezTo>
                  <a:cubicBezTo>
                    <a:pt x="13" y="14"/>
                    <a:pt x="13" y="14"/>
                    <a:pt x="13" y="14"/>
                  </a:cubicBezTo>
                  <a:cubicBezTo>
                    <a:pt x="9" y="14"/>
                    <a:pt x="9" y="14"/>
                    <a:pt x="9" y="14"/>
                  </a:cubicBezTo>
                  <a:cubicBezTo>
                    <a:pt x="4" y="14"/>
                    <a:pt x="0" y="18"/>
                    <a:pt x="0" y="23"/>
                  </a:cubicBezTo>
                  <a:cubicBezTo>
                    <a:pt x="0" y="40"/>
                    <a:pt x="0" y="40"/>
                    <a:pt x="0" y="40"/>
                  </a:cubicBezTo>
                  <a:cubicBezTo>
                    <a:pt x="0" y="50"/>
                    <a:pt x="0" y="50"/>
                    <a:pt x="0" y="50"/>
                  </a:cubicBezTo>
                  <a:cubicBezTo>
                    <a:pt x="0" y="52"/>
                    <a:pt x="0" y="52"/>
                    <a:pt x="0" y="52"/>
                  </a:cubicBezTo>
                  <a:cubicBezTo>
                    <a:pt x="0" y="63"/>
                    <a:pt x="0" y="63"/>
                    <a:pt x="0" y="63"/>
                  </a:cubicBezTo>
                  <a:cubicBezTo>
                    <a:pt x="0" y="65"/>
                    <a:pt x="0" y="65"/>
                    <a:pt x="0" y="65"/>
                  </a:cubicBezTo>
                  <a:cubicBezTo>
                    <a:pt x="0" y="90"/>
                    <a:pt x="0" y="90"/>
                    <a:pt x="0" y="90"/>
                  </a:cubicBezTo>
                  <a:cubicBezTo>
                    <a:pt x="0" y="98"/>
                    <a:pt x="0" y="98"/>
                    <a:pt x="0" y="98"/>
                  </a:cubicBezTo>
                  <a:cubicBezTo>
                    <a:pt x="0" y="107"/>
                    <a:pt x="0" y="107"/>
                    <a:pt x="0" y="107"/>
                  </a:cubicBezTo>
                  <a:cubicBezTo>
                    <a:pt x="0" y="112"/>
                    <a:pt x="4" y="116"/>
                    <a:pt x="9" y="116"/>
                  </a:cubicBezTo>
                  <a:cubicBezTo>
                    <a:pt x="40" y="116"/>
                    <a:pt x="40" y="116"/>
                    <a:pt x="40" y="116"/>
                  </a:cubicBezTo>
                  <a:cubicBezTo>
                    <a:pt x="75" y="116"/>
                    <a:pt x="75" y="116"/>
                    <a:pt x="75" y="116"/>
                  </a:cubicBezTo>
                  <a:cubicBezTo>
                    <a:pt x="80" y="116"/>
                    <a:pt x="84" y="112"/>
                    <a:pt x="84" y="107"/>
                  </a:cubicBezTo>
                  <a:cubicBezTo>
                    <a:pt x="84" y="98"/>
                    <a:pt x="84" y="98"/>
                    <a:pt x="84" y="98"/>
                  </a:cubicBezTo>
                  <a:cubicBezTo>
                    <a:pt x="84" y="90"/>
                    <a:pt x="84" y="90"/>
                    <a:pt x="84" y="90"/>
                  </a:cubicBezTo>
                  <a:cubicBezTo>
                    <a:pt x="84" y="65"/>
                    <a:pt x="84" y="65"/>
                    <a:pt x="84" y="65"/>
                  </a:cubicBezTo>
                  <a:cubicBezTo>
                    <a:pt x="84" y="63"/>
                    <a:pt x="84" y="63"/>
                    <a:pt x="84" y="63"/>
                  </a:cubicBezTo>
                  <a:cubicBezTo>
                    <a:pt x="84" y="52"/>
                    <a:pt x="84" y="52"/>
                    <a:pt x="84" y="52"/>
                  </a:cubicBezTo>
                  <a:cubicBezTo>
                    <a:pt x="84" y="50"/>
                    <a:pt x="84" y="50"/>
                    <a:pt x="84" y="50"/>
                  </a:cubicBezTo>
                  <a:cubicBezTo>
                    <a:pt x="84" y="40"/>
                    <a:pt x="84" y="40"/>
                    <a:pt x="84" y="40"/>
                  </a:cubicBezTo>
                  <a:cubicBezTo>
                    <a:pt x="84" y="23"/>
                    <a:pt x="84" y="23"/>
                    <a:pt x="84" y="23"/>
                  </a:cubicBezTo>
                  <a:cubicBezTo>
                    <a:pt x="84" y="18"/>
                    <a:pt x="80" y="14"/>
                    <a:pt x="75" y="14"/>
                  </a:cubicBezTo>
                  <a:close/>
                  <a:moveTo>
                    <a:pt x="22" y="14"/>
                  </a:moveTo>
                  <a:cubicBezTo>
                    <a:pt x="33" y="14"/>
                    <a:pt x="33" y="14"/>
                    <a:pt x="33" y="14"/>
                  </a:cubicBezTo>
                  <a:cubicBezTo>
                    <a:pt x="33" y="13"/>
                    <a:pt x="33" y="13"/>
                    <a:pt x="33" y="12"/>
                  </a:cubicBezTo>
                  <a:cubicBezTo>
                    <a:pt x="33" y="7"/>
                    <a:pt x="37" y="3"/>
                    <a:pt x="42" y="3"/>
                  </a:cubicBezTo>
                  <a:cubicBezTo>
                    <a:pt x="47" y="3"/>
                    <a:pt x="51" y="7"/>
                    <a:pt x="51" y="12"/>
                  </a:cubicBezTo>
                  <a:cubicBezTo>
                    <a:pt x="51" y="13"/>
                    <a:pt x="51" y="13"/>
                    <a:pt x="51" y="14"/>
                  </a:cubicBezTo>
                  <a:cubicBezTo>
                    <a:pt x="62" y="14"/>
                    <a:pt x="62" y="14"/>
                    <a:pt x="62" y="14"/>
                  </a:cubicBezTo>
                  <a:cubicBezTo>
                    <a:pt x="62" y="21"/>
                    <a:pt x="62" y="21"/>
                    <a:pt x="62" y="21"/>
                  </a:cubicBezTo>
                  <a:cubicBezTo>
                    <a:pt x="22" y="21"/>
                    <a:pt x="22" y="21"/>
                    <a:pt x="22" y="21"/>
                  </a:cubicBezTo>
                  <a:lnTo>
                    <a:pt x="22" y="14"/>
                  </a:lnTo>
                  <a:close/>
                  <a:moveTo>
                    <a:pt x="15" y="65"/>
                  </a:moveTo>
                  <a:cubicBezTo>
                    <a:pt x="15" y="60"/>
                    <a:pt x="15" y="60"/>
                    <a:pt x="15" y="60"/>
                  </a:cubicBezTo>
                  <a:cubicBezTo>
                    <a:pt x="15" y="49"/>
                    <a:pt x="15" y="49"/>
                    <a:pt x="15" y="49"/>
                  </a:cubicBezTo>
                  <a:cubicBezTo>
                    <a:pt x="15" y="47"/>
                    <a:pt x="15" y="47"/>
                    <a:pt x="15" y="47"/>
                  </a:cubicBezTo>
                  <a:cubicBezTo>
                    <a:pt x="15" y="18"/>
                    <a:pt x="15" y="18"/>
                    <a:pt x="15" y="18"/>
                  </a:cubicBezTo>
                  <a:cubicBezTo>
                    <a:pt x="17" y="18"/>
                    <a:pt x="17" y="18"/>
                    <a:pt x="17" y="18"/>
                  </a:cubicBezTo>
                  <a:cubicBezTo>
                    <a:pt x="18" y="18"/>
                    <a:pt x="18" y="18"/>
                    <a:pt x="18" y="18"/>
                  </a:cubicBezTo>
                  <a:cubicBezTo>
                    <a:pt x="18" y="21"/>
                    <a:pt x="18" y="21"/>
                    <a:pt x="18" y="21"/>
                  </a:cubicBezTo>
                  <a:cubicBezTo>
                    <a:pt x="18" y="23"/>
                    <a:pt x="20" y="25"/>
                    <a:pt x="22" y="25"/>
                  </a:cubicBezTo>
                  <a:cubicBezTo>
                    <a:pt x="62" y="25"/>
                    <a:pt x="62" y="25"/>
                    <a:pt x="62" y="25"/>
                  </a:cubicBezTo>
                  <a:cubicBezTo>
                    <a:pt x="64" y="25"/>
                    <a:pt x="66" y="23"/>
                    <a:pt x="66" y="21"/>
                  </a:cubicBezTo>
                  <a:cubicBezTo>
                    <a:pt x="66" y="18"/>
                    <a:pt x="66" y="18"/>
                    <a:pt x="66" y="18"/>
                  </a:cubicBezTo>
                  <a:cubicBezTo>
                    <a:pt x="67" y="18"/>
                    <a:pt x="67" y="18"/>
                    <a:pt x="67" y="18"/>
                  </a:cubicBezTo>
                  <a:cubicBezTo>
                    <a:pt x="69" y="18"/>
                    <a:pt x="69" y="18"/>
                    <a:pt x="69" y="18"/>
                  </a:cubicBezTo>
                  <a:cubicBezTo>
                    <a:pt x="69" y="47"/>
                    <a:pt x="69" y="47"/>
                    <a:pt x="69" y="47"/>
                  </a:cubicBezTo>
                  <a:cubicBezTo>
                    <a:pt x="69" y="49"/>
                    <a:pt x="69" y="49"/>
                    <a:pt x="69" y="49"/>
                  </a:cubicBezTo>
                  <a:cubicBezTo>
                    <a:pt x="69" y="60"/>
                    <a:pt x="69" y="60"/>
                    <a:pt x="69" y="60"/>
                  </a:cubicBezTo>
                  <a:cubicBezTo>
                    <a:pt x="69" y="61"/>
                    <a:pt x="69" y="61"/>
                    <a:pt x="69" y="61"/>
                  </a:cubicBezTo>
                  <a:cubicBezTo>
                    <a:pt x="69" y="98"/>
                    <a:pt x="69" y="98"/>
                    <a:pt x="69" y="98"/>
                  </a:cubicBezTo>
                  <a:cubicBezTo>
                    <a:pt x="15" y="98"/>
                    <a:pt x="15" y="98"/>
                    <a:pt x="15" y="98"/>
                  </a:cubicBezTo>
                  <a:lnTo>
                    <a:pt x="15" y="65"/>
                  </a:lnTo>
                  <a:close/>
                  <a:moveTo>
                    <a:pt x="80" y="40"/>
                  </a:moveTo>
                  <a:cubicBezTo>
                    <a:pt x="80" y="50"/>
                    <a:pt x="80" y="50"/>
                    <a:pt x="80" y="50"/>
                  </a:cubicBezTo>
                  <a:cubicBezTo>
                    <a:pt x="80" y="52"/>
                    <a:pt x="80" y="52"/>
                    <a:pt x="80" y="52"/>
                  </a:cubicBezTo>
                  <a:cubicBezTo>
                    <a:pt x="80" y="63"/>
                    <a:pt x="80" y="63"/>
                    <a:pt x="80" y="63"/>
                  </a:cubicBezTo>
                  <a:cubicBezTo>
                    <a:pt x="80" y="65"/>
                    <a:pt x="80" y="65"/>
                    <a:pt x="80" y="65"/>
                  </a:cubicBezTo>
                  <a:cubicBezTo>
                    <a:pt x="80" y="90"/>
                    <a:pt x="80" y="90"/>
                    <a:pt x="80" y="90"/>
                  </a:cubicBezTo>
                  <a:cubicBezTo>
                    <a:pt x="80" y="98"/>
                    <a:pt x="80" y="98"/>
                    <a:pt x="80" y="98"/>
                  </a:cubicBezTo>
                  <a:cubicBezTo>
                    <a:pt x="80" y="107"/>
                    <a:pt x="80" y="107"/>
                    <a:pt x="80" y="107"/>
                  </a:cubicBezTo>
                  <a:cubicBezTo>
                    <a:pt x="80" y="110"/>
                    <a:pt x="78" y="112"/>
                    <a:pt x="75" y="112"/>
                  </a:cubicBezTo>
                  <a:cubicBezTo>
                    <a:pt x="40" y="112"/>
                    <a:pt x="40" y="112"/>
                    <a:pt x="40" y="112"/>
                  </a:cubicBezTo>
                  <a:cubicBezTo>
                    <a:pt x="9" y="112"/>
                    <a:pt x="9" y="112"/>
                    <a:pt x="9" y="112"/>
                  </a:cubicBezTo>
                  <a:cubicBezTo>
                    <a:pt x="6" y="112"/>
                    <a:pt x="4" y="110"/>
                    <a:pt x="4" y="107"/>
                  </a:cubicBezTo>
                  <a:cubicBezTo>
                    <a:pt x="4" y="98"/>
                    <a:pt x="4" y="98"/>
                    <a:pt x="4" y="98"/>
                  </a:cubicBezTo>
                  <a:cubicBezTo>
                    <a:pt x="4" y="90"/>
                    <a:pt x="4" y="90"/>
                    <a:pt x="4" y="90"/>
                  </a:cubicBezTo>
                  <a:cubicBezTo>
                    <a:pt x="4" y="65"/>
                    <a:pt x="4" y="65"/>
                    <a:pt x="4" y="65"/>
                  </a:cubicBezTo>
                  <a:cubicBezTo>
                    <a:pt x="4" y="63"/>
                    <a:pt x="4" y="63"/>
                    <a:pt x="4" y="63"/>
                  </a:cubicBezTo>
                  <a:cubicBezTo>
                    <a:pt x="4" y="52"/>
                    <a:pt x="4" y="52"/>
                    <a:pt x="4" y="52"/>
                  </a:cubicBezTo>
                  <a:cubicBezTo>
                    <a:pt x="4" y="50"/>
                    <a:pt x="4" y="50"/>
                    <a:pt x="4" y="50"/>
                  </a:cubicBezTo>
                  <a:cubicBezTo>
                    <a:pt x="4" y="40"/>
                    <a:pt x="4" y="40"/>
                    <a:pt x="4" y="40"/>
                  </a:cubicBezTo>
                  <a:cubicBezTo>
                    <a:pt x="4" y="23"/>
                    <a:pt x="4" y="23"/>
                    <a:pt x="4" y="23"/>
                  </a:cubicBezTo>
                  <a:cubicBezTo>
                    <a:pt x="4" y="20"/>
                    <a:pt x="6" y="18"/>
                    <a:pt x="9" y="18"/>
                  </a:cubicBezTo>
                  <a:cubicBezTo>
                    <a:pt x="11" y="18"/>
                    <a:pt x="11" y="18"/>
                    <a:pt x="11" y="18"/>
                  </a:cubicBezTo>
                  <a:cubicBezTo>
                    <a:pt x="11" y="18"/>
                    <a:pt x="11" y="18"/>
                    <a:pt x="11" y="18"/>
                  </a:cubicBezTo>
                  <a:cubicBezTo>
                    <a:pt x="11" y="36"/>
                    <a:pt x="11" y="36"/>
                    <a:pt x="11" y="36"/>
                  </a:cubicBezTo>
                  <a:cubicBezTo>
                    <a:pt x="11" y="47"/>
                    <a:pt x="11" y="47"/>
                    <a:pt x="11" y="47"/>
                  </a:cubicBezTo>
                  <a:cubicBezTo>
                    <a:pt x="11" y="49"/>
                    <a:pt x="11" y="49"/>
                    <a:pt x="11" y="49"/>
                  </a:cubicBezTo>
                  <a:cubicBezTo>
                    <a:pt x="11" y="60"/>
                    <a:pt x="11" y="60"/>
                    <a:pt x="11" y="60"/>
                  </a:cubicBezTo>
                  <a:cubicBezTo>
                    <a:pt x="11" y="65"/>
                    <a:pt x="11" y="65"/>
                    <a:pt x="11" y="65"/>
                  </a:cubicBezTo>
                  <a:cubicBezTo>
                    <a:pt x="11" y="100"/>
                    <a:pt x="11" y="100"/>
                    <a:pt x="11" y="100"/>
                  </a:cubicBezTo>
                  <a:cubicBezTo>
                    <a:pt x="11" y="101"/>
                    <a:pt x="12" y="101"/>
                    <a:pt x="13" y="101"/>
                  </a:cubicBezTo>
                  <a:cubicBezTo>
                    <a:pt x="71" y="101"/>
                    <a:pt x="71" y="101"/>
                    <a:pt x="71" y="101"/>
                  </a:cubicBezTo>
                  <a:cubicBezTo>
                    <a:pt x="72" y="101"/>
                    <a:pt x="73" y="101"/>
                    <a:pt x="73" y="100"/>
                  </a:cubicBezTo>
                  <a:cubicBezTo>
                    <a:pt x="73" y="61"/>
                    <a:pt x="73" y="61"/>
                    <a:pt x="73" y="61"/>
                  </a:cubicBezTo>
                  <a:cubicBezTo>
                    <a:pt x="73" y="60"/>
                    <a:pt x="73" y="60"/>
                    <a:pt x="73" y="60"/>
                  </a:cubicBezTo>
                  <a:cubicBezTo>
                    <a:pt x="73" y="49"/>
                    <a:pt x="73" y="49"/>
                    <a:pt x="73" y="49"/>
                  </a:cubicBezTo>
                  <a:cubicBezTo>
                    <a:pt x="73" y="47"/>
                    <a:pt x="73" y="47"/>
                    <a:pt x="73" y="47"/>
                  </a:cubicBezTo>
                  <a:cubicBezTo>
                    <a:pt x="73" y="36"/>
                    <a:pt x="73" y="36"/>
                    <a:pt x="73" y="36"/>
                  </a:cubicBezTo>
                  <a:cubicBezTo>
                    <a:pt x="73" y="18"/>
                    <a:pt x="73" y="18"/>
                    <a:pt x="73" y="18"/>
                  </a:cubicBezTo>
                  <a:cubicBezTo>
                    <a:pt x="73" y="18"/>
                    <a:pt x="73" y="18"/>
                    <a:pt x="73" y="18"/>
                  </a:cubicBezTo>
                  <a:cubicBezTo>
                    <a:pt x="75" y="18"/>
                    <a:pt x="75" y="18"/>
                    <a:pt x="75" y="18"/>
                  </a:cubicBezTo>
                  <a:cubicBezTo>
                    <a:pt x="78" y="18"/>
                    <a:pt x="80" y="20"/>
                    <a:pt x="80" y="23"/>
                  </a:cubicBezTo>
                  <a:lnTo>
                    <a:pt x="8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grpSp>
      <p:grpSp>
        <p:nvGrpSpPr>
          <p:cNvPr id="47" name="Group 68">
            <a:extLst>
              <a:ext uri="{FF2B5EF4-FFF2-40B4-BE49-F238E27FC236}">
                <a16:creationId xmlns:a16="http://schemas.microsoft.com/office/drawing/2014/main" id="{4E17B9D9-DC65-45EC-88B9-50566EAAE37F}"/>
              </a:ext>
            </a:extLst>
          </p:cNvPr>
          <p:cNvGrpSpPr>
            <a:grpSpLocks noChangeAspect="1"/>
          </p:cNvGrpSpPr>
          <p:nvPr/>
        </p:nvGrpSpPr>
        <p:grpSpPr bwMode="auto">
          <a:xfrm>
            <a:off x="5518222" y="2357584"/>
            <a:ext cx="418427" cy="305929"/>
            <a:chOff x="1626" y="2376"/>
            <a:chExt cx="517" cy="378"/>
          </a:xfrm>
          <a:solidFill>
            <a:sysClr val="window" lastClr="FFFFFF"/>
          </a:solidFill>
        </p:grpSpPr>
        <p:sp>
          <p:nvSpPr>
            <p:cNvPr id="48" name="Freeform 69">
              <a:extLst>
                <a:ext uri="{FF2B5EF4-FFF2-40B4-BE49-F238E27FC236}">
                  <a16:creationId xmlns:a16="http://schemas.microsoft.com/office/drawing/2014/main" id="{93349593-026E-4849-8F02-5D6FB33DE63D}"/>
                </a:ext>
              </a:extLst>
            </p:cNvPr>
            <p:cNvSpPr>
              <a:spLocks noEditPoints="1"/>
            </p:cNvSpPr>
            <p:nvPr/>
          </p:nvSpPr>
          <p:spPr bwMode="auto">
            <a:xfrm>
              <a:off x="1626" y="2376"/>
              <a:ext cx="517" cy="378"/>
            </a:xfrm>
            <a:custGeom>
              <a:avLst/>
              <a:gdLst>
                <a:gd name="T0" fmla="*/ 215 w 219"/>
                <a:gd name="T1" fmla="*/ 129 h 160"/>
                <a:gd name="T2" fmla="*/ 142 w 219"/>
                <a:gd name="T3" fmla="*/ 129 h 160"/>
                <a:gd name="T4" fmla="*/ 141 w 219"/>
                <a:gd name="T5" fmla="*/ 129 h 160"/>
                <a:gd name="T6" fmla="*/ 128 w 219"/>
                <a:gd name="T7" fmla="*/ 134 h 160"/>
                <a:gd name="T8" fmla="*/ 93 w 219"/>
                <a:gd name="T9" fmla="*/ 134 h 160"/>
                <a:gd name="T10" fmla="*/ 82 w 219"/>
                <a:gd name="T11" fmla="*/ 129 h 160"/>
                <a:gd name="T12" fmla="*/ 80 w 219"/>
                <a:gd name="T13" fmla="*/ 129 h 160"/>
                <a:gd name="T14" fmla="*/ 4 w 219"/>
                <a:gd name="T15" fmla="*/ 129 h 160"/>
                <a:gd name="T16" fmla="*/ 0 w 219"/>
                <a:gd name="T17" fmla="*/ 133 h 160"/>
                <a:gd name="T18" fmla="*/ 0 w 219"/>
                <a:gd name="T19" fmla="*/ 140 h 160"/>
                <a:gd name="T20" fmla="*/ 20 w 219"/>
                <a:gd name="T21" fmla="*/ 160 h 160"/>
                <a:gd name="T22" fmla="*/ 199 w 219"/>
                <a:gd name="T23" fmla="*/ 160 h 160"/>
                <a:gd name="T24" fmla="*/ 219 w 219"/>
                <a:gd name="T25" fmla="*/ 140 h 160"/>
                <a:gd name="T26" fmla="*/ 219 w 219"/>
                <a:gd name="T27" fmla="*/ 133 h 160"/>
                <a:gd name="T28" fmla="*/ 215 w 219"/>
                <a:gd name="T29" fmla="*/ 129 h 160"/>
                <a:gd name="T30" fmla="*/ 211 w 219"/>
                <a:gd name="T31" fmla="*/ 140 h 160"/>
                <a:gd name="T32" fmla="*/ 199 w 219"/>
                <a:gd name="T33" fmla="*/ 152 h 160"/>
                <a:gd name="T34" fmla="*/ 20 w 219"/>
                <a:gd name="T35" fmla="*/ 152 h 160"/>
                <a:gd name="T36" fmla="*/ 8 w 219"/>
                <a:gd name="T37" fmla="*/ 140 h 160"/>
                <a:gd name="T38" fmla="*/ 8 w 219"/>
                <a:gd name="T39" fmla="*/ 137 h 160"/>
                <a:gd name="T40" fmla="*/ 80 w 219"/>
                <a:gd name="T41" fmla="*/ 137 h 160"/>
                <a:gd name="T42" fmla="*/ 91 w 219"/>
                <a:gd name="T43" fmla="*/ 141 h 160"/>
                <a:gd name="T44" fmla="*/ 92 w 219"/>
                <a:gd name="T45" fmla="*/ 142 h 160"/>
                <a:gd name="T46" fmla="*/ 128 w 219"/>
                <a:gd name="T47" fmla="*/ 142 h 160"/>
                <a:gd name="T48" fmla="*/ 130 w 219"/>
                <a:gd name="T49" fmla="*/ 142 h 160"/>
                <a:gd name="T50" fmla="*/ 143 w 219"/>
                <a:gd name="T51" fmla="*/ 137 h 160"/>
                <a:gd name="T52" fmla="*/ 211 w 219"/>
                <a:gd name="T53" fmla="*/ 137 h 160"/>
                <a:gd name="T54" fmla="*/ 211 w 219"/>
                <a:gd name="T55" fmla="*/ 140 h 160"/>
                <a:gd name="T56" fmla="*/ 23 w 219"/>
                <a:gd name="T57" fmla="*/ 119 h 160"/>
                <a:gd name="T58" fmla="*/ 196 w 219"/>
                <a:gd name="T59" fmla="*/ 119 h 160"/>
                <a:gd name="T60" fmla="*/ 200 w 219"/>
                <a:gd name="T61" fmla="*/ 115 h 160"/>
                <a:gd name="T62" fmla="*/ 200 w 219"/>
                <a:gd name="T63" fmla="*/ 4 h 160"/>
                <a:gd name="T64" fmla="*/ 196 w 219"/>
                <a:gd name="T65" fmla="*/ 0 h 160"/>
                <a:gd name="T66" fmla="*/ 23 w 219"/>
                <a:gd name="T67" fmla="*/ 0 h 160"/>
                <a:gd name="T68" fmla="*/ 19 w 219"/>
                <a:gd name="T69" fmla="*/ 4 h 160"/>
                <a:gd name="T70" fmla="*/ 19 w 219"/>
                <a:gd name="T71" fmla="*/ 115 h 160"/>
                <a:gd name="T72" fmla="*/ 23 w 219"/>
                <a:gd name="T73" fmla="*/ 119 h 160"/>
                <a:gd name="T74" fmla="*/ 27 w 219"/>
                <a:gd name="T75" fmla="*/ 8 h 160"/>
                <a:gd name="T76" fmla="*/ 192 w 219"/>
                <a:gd name="T77" fmla="*/ 8 h 160"/>
                <a:gd name="T78" fmla="*/ 192 w 219"/>
                <a:gd name="T79" fmla="*/ 111 h 160"/>
                <a:gd name="T80" fmla="*/ 27 w 219"/>
                <a:gd name="T81" fmla="*/ 111 h 160"/>
                <a:gd name="T82" fmla="*/ 27 w 219"/>
                <a:gd name="T83" fmla="*/ 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160">
                  <a:moveTo>
                    <a:pt x="215" y="129"/>
                  </a:moveTo>
                  <a:cubicBezTo>
                    <a:pt x="142" y="129"/>
                    <a:pt x="142" y="129"/>
                    <a:pt x="142" y="129"/>
                  </a:cubicBezTo>
                  <a:cubicBezTo>
                    <a:pt x="141" y="129"/>
                    <a:pt x="141" y="129"/>
                    <a:pt x="141" y="129"/>
                  </a:cubicBezTo>
                  <a:cubicBezTo>
                    <a:pt x="128" y="134"/>
                    <a:pt x="128" y="134"/>
                    <a:pt x="128" y="134"/>
                  </a:cubicBezTo>
                  <a:cubicBezTo>
                    <a:pt x="93" y="134"/>
                    <a:pt x="93" y="134"/>
                    <a:pt x="93" y="134"/>
                  </a:cubicBezTo>
                  <a:cubicBezTo>
                    <a:pt x="82" y="129"/>
                    <a:pt x="82" y="129"/>
                    <a:pt x="82" y="129"/>
                  </a:cubicBezTo>
                  <a:cubicBezTo>
                    <a:pt x="81" y="129"/>
                    <a:pt x="81" y="129"/>
                    <a:pt x="80" y="129"/>
                  </a:cubicBezTo>
                  <a:cubicBezTo>
                    <a:pt x="4" y="129"/>
                    <a:pt x="4" y="129"/>
                    <a:pt x="4" y="129"/>
                  </a:cubicBezTo>
                  <a:cubicBezTo>
                    <a:pt x="2" y="129"/>
                    <a:pt x="0" y="131"/>
                    <a:pt x="0" y="133"/>
                  </a:cubicBezTo>
                  <a:cubicBezTo>
                    <a:pt x="0" y="140"/>
                    <a:pt x="0" y="140"/>
                    <a:pt x="0" y="140"/>
                  </a:cubicBezTo>
                  <a:cubicBezTo>
                    <a:pt x="0" y="151"/>
                    <a:pt x="9" y="160"/>
                    <a:pt x="20" y="160"/>
                  </a:cubicBezTo>
                  <a:cubicBezTo>
                    <a:pt x="199" y="160"/>
                    <a:pt x="199" y="160"/>
                    <a:pt x="199" y="160"/>
                  </a:cubicBezTo>
                  <a:cubicBezTo>
                    <a:pt x="210" y="160"/>
                    <a:pt x="219" y="151"/>
                    <a:pt x="219" y="140"/>
                  </a:cubicBezTo>
                  <a:cubicBezTo>
                    <a:pt x="219" y="133"/>
                    <a:pt x="219" y="133"/>
                    <a:pt x="219" y="133"/>
                  </a:cubicBezTo>
                  <a:cubicBezTo>
                    <a:pt x="219" y="131"/>
                    <a:pt x="217" y="129"/>
                    <a:pt x="215" y="129"/>
                  </a:cubicBezTo>
                  <a:close/>
                  <a:moveTo>
                    <a:pt x="211" y="140"/>
                  </a:moveTo>
                  <a:cubicBezTo>
                    <a:pt x="211" y="147"/>
                    <a:pt x="206" y="152"/>
                    <a:pt x="199" y="152"/>
                  </a:cubicBezTo>
                  <a:cubicBezTo>
                    <a:pt x="20" y="152"/>
                    <a:pt x="20" y="152"/>
                    <a:pt x="20" y="152"/>
                  </a:cubicBezTo>
                  <a:cubicBezTo>
                    <a:pt x="14" y="152"/>
                    <a:pt x="8" y="147"/>
                    <a:pt x="8" y="140"/>
                  </a:cubicBezTo>
                  <a:cubicBezTo>
                    <a:pt x="8" y="137"/>
                    <a:pt x="8" y="137"/>
                    <a:pt x="8" y="137"/>
                  </a:cubicBezTo>
                  <a:cubicBezTo>
                    <a:pt x="80" y="137"/>
                    <a:pt x="80" y="137"/>
                    <a:pt x="80" y="137"/>
                  </a:cubicBezTo>
                  <a:cubicBezTo>
                    <a:pt x="91" y="141"/>
                    <a:pt x="91" y="141"/>
                    <a:pt x="91" y="141"/>
                  </a:cubicBezTo>
                  <a:cubicBezTo>
                    <a:pt x="91" y="142"/>
                    <a:pt x="92" y="142"/>
                    <a:pt x="92" y="142"/>
                  </a:cubicBezTo>
                  <a:cubicBezTo>
                    <a:pt x="128" y="142"/>
                    <a:pt x="128" y="142"/>
                    <a:pt x="128" y="142"/>
                  </a:cubicBezTo>
                  <a:cubicBezTo>
                    <a:pt x="129" y="142"/>
                    <a:pt x="129" y="142"/>
                    <a:pt x="130" y="142"/>
                  </a:cubicBezTo>
                  <a:cubicBezTo>
                    <a:pt x="143" y="137"/>
                    <a:pt x="143" y="137"/>
                    <a:pt x="143" y="137"/>
                  </a:cubicBezTo>
                  <a:cubicBezTo>
                    <a:pt x="211" y="137"/>
                    <a:pt x="211" y="137"/>
                    <a:pt x="211" y="137"/>
                  </a:cubicBezTo>
                  <a:lnTo>
                    <a:pt x="211" y="140"/>
                  </a:lnTo>
                  <a:close/>
                  <a:moveTo>
                    <a:pt x="23" y="119"/>
                  </a:moveTo>
                  <a:cubicBezTo>
                    <a:pt x="196" y="119"/>
                    <a:pt x="196" y="119"/>
                    <a:pt x="196" y="119"/>
                  </a:cubicBezTo>
                  <a:cubicBezTo>
                    <a:pt x="198" y="119"/>
                    <a:pt x="200" y="117"/>
                    <a:pt x="200" y="115"/>
                  </a:cubicBezTo>
                  <a:cubicBezTo>
                    <a:pt x="200" y="4"/>
                    <a:pt x="200" y="4"/>
                    <a:pt x="200" y="4"/>
                  </a:cubicBezTo>
                  <a:cubicBezTo>
                    <a:pt x="200" y="2"/>
                    <a:pt x="198" y="0"/>
                    <a:pt x="196" y="0"/>
                  </a:cubicBezTo>
                  <a:cubicBezTo>
                    <a:pt x="23" y="0"/>
                    <a:pt x="23" y="0"/>
                    <a:pt x="23" y="0"/>
                  </a:cubicBezTo>
                  <a:cubicBezTo>
                    <a:pt x="21" y="0"/>
                    <a:pt x="19" y="2"/>
                    <a:pt x="19" y="4"/>
                  </a:cubicBezTo>
                  <a:cubicBezTo>
                    <a:pt x="19" y="115"/>
                    <a:pt x="19" y="115"/>
                    <a:pt x="19" y="115"/>
                  </a:cubicBezTo>
                  <a:cubicBezTo>
                    <a:pt x="19" y="117"/>
                    <a:pt x="21" y="119"/>
                    <a:pt x="23" y="119"/>
                  </a:cubicBezTo>
                  <a:close/>
                  <a:moveTo>
                    <a:pt x="27" y="8"/>
                  </a:moveTo>
                  <a:cubicBezTo>
                    <a:pt x="192" y="8"/>
                    <a:pt x="192" y="8"/>
                    <a:pt x="192" y="8"/>
                  </a:cubicBezTo>
                  <a:cubicBezTo>
                    <a:pt x="192" y="111"/>
                    <a:pt x="192" y="111"/>
                    <a:pt x="192" y="111"/>
                  </a:cubicBezTo>
                  <a:cubicBezTo>
                    <a:pt x="27" y="111"/>
                    <a:pt x="27" y="111"/>
                    <a:pt x="27" y="111"/>
                  </a:cubicBezTo>
                  <a:lnTo>
                    <a:pt x="2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sp>
          <p:nvSpPr>
            <p:cNvPr id="49" name="Freeform 70">
              <a:extLst>
                <a:ext uri="{FF2B5EF4-FFF2-40B4-BE49-F238E27FC236}">
                  <a16:creationId xmlns:a16="http://schemas.microsoft.com/office/drawing/2014/main" id="{AD84F7FB-983F-4C66-B332-877DCCFF9901}"/>
                </a:ext>
              </a:extLst>
            </p:cNvPr>
            <p:cNvSpPr>
              <a:spLocks noEditPoints="1"/>
            </p:cNvSpPr>
            <p:nvPr/>
          </p:nvSpPr>
          <p:spPr bwMode="auto">
            <a:xfrm>
              <a:off x="1716" y="2427"/>
              <a:ext cx="338" cy="197"/>
            </a:xfrm>
            <a:custGeom>
              <a:avLst/>
              <a:gdLst>
                <a:gd name="T0" fmla="*/ 12 w 143"/>
                <a:gd name="T1" fmla="*/ 8 h 83"/>
                <a:gd name="T2" fmla="*/ 12 w 143"/>
                <a:gd name="T3" fmla="*/ 18 h 83"/>
                <a:gd name="T4" fmla="*/ 8 w 143"/>
                <a:gd name="T5" fmla="*/ 47 h 83"/>
                <a:gd name="T6" fmla="*/ 13 w 143"/>
                <a:gd name="T7" fmla="*/ 82 h 83"/>
                <a:gd name="T8" fmla="*/ 21 w 143"/>
                <a:gd name="T9" fmla="*/ 54 h 83"/>
                <a:gd name="T10" fmla="*/ 29 w 143"/>
                <a:gd name="T11" fmla="*/ 78 h 83"/>
                <a:gd name="T12" fmla="*/ 34 w 143"/>
                <a:gd name="T13" fmla="*/ 50 h 83"/>
                <a:gd name="T14" fmla="*/ 61 w 143"/>
                <a:gd name="T15" fmla="*/ 24 h 83"/>
                <a:gd name="T16" fmla="*/ 80 w 143"/>
                <a:gd name="T17" fmla="*/ 34 h 83"/>
                <a:gd name="T18" fmla="*/ 92 w 143"/>
                <a:gd name="T19" fmla="*/ 22 h 83"/>
                <a:gd name="T20" fmla="*/ 82 w 143"/>
                <a:gd name="T21" fmla="*/ 3 h 83"/>
                <a:gd name="T22" fmla="*/ 68 w 143"/>
                <a:gd name="T23" fmla="*/ 11 h 83"/>
                <a:gd name="T24" fmla="*/ 61 w 143"/>
                <a:gd name="T25" fmla="*/ 24 h 83"/>
                <a:gd name="T26" fmla="*/ 51 w 143"/>
                <a:gd name="T27" fmla="*/ 83 h 83"/>
                <a:gd name="T28" fmla="*/ 141 w 143"/>
                <a:gd name="T29" fmla="*/ 74 h 83"/>
                <a:gd name="T30" fmla="*/ 141 w 143"/>
                <a:gd name="T31" fmla="*/ 78 h 83"/>
                <a:gd name="T32" fmla="*/ 116 w 143"/>
                <a:gd name="T33" fmla="*/ 62 h 83"/>
                <a:gd name="T34" fmla="*/ 143 w 143"/>
                <a:gd name="T35" fmla="*/ 64 h 83"/>
                <a:gd name="T36" fmla="*/ 114 w 143"/>
                <a:gd name="T37" fmla="*/ 53 h 83"/>
                <a:gd name="T38" fmla="*/ 141 w 143"/>
                <a:gd name="T39" fmla="*/ 51 h 83"/>
                <a:gd name="T40" fmla="*/ 60 w 143"/>
                <a:gd name="T41" fmla="*/ 78 h 83"/>
                <a:gd name="T42" fmla="*/ 91 w 143"/>
                <a:gd name="T43" fmla="*/ 62 h 83"/>
                <a:gd name="T44" fmla="*/ 91 w 143"/>
                <a:gd name="T45" fmla="*/ 66 h 83"/>
                <a:gd name="T46" fmla="*/ 60 w 143"/>
                <a:gd name="T47" fmla="*/ 51 h 83"/>
                <a:gd name="T48" fmla="*/ 93 w 143"/>
                <a:gd name="T49" fmla="*/ 53 h 83"/>
                <a:gd name="T50" fmla="*/ 114 w 143"/>
                <a:gd name="T51" fmla="*/ 41 h 83"/>
                <a:gd name="T52" fmla="*/ 141 w 143"/>
                <a:gd name="T53" fmla="*/ 39 h 83"/>
                <a:gd name="T54" fmla="*/ 101 w 143"/>
                <a:gd name="T55" fmla="*/ 45 h 83"/>
                <a:gd name="T56" fmla="*/ 110 w 143"/>
                <a:gd name="T57" fmla="*/ 38 h 83"/>
                <a:gd name="T58" fmla="*/ 103 w 143"/>
                <a:gd name="T59" fmla="*/ 39 h 83"/>
                <a:gd name="T60" fmla="*/ 102 w 143"/>
                <a:gd name="T61" fmla="*/ 72 h 83"/>
                <a:gd name="T62" fmla="*/ 109 w 143"/>
                <a:gd name="T63" fmla="*/ 81 h 83"/>
                <a:gd name="T64" fmla="*/ 108 w 143"/>
                <a:gd name="T65" fmla="*/ 79 h 83"/>
                <a:gd name="T66" fmla="*/ 108 w 143"/>
                <a:gd name="T67" fmla="*/ 79 h 83"/>
                <a:gd name="T68" fmla="*/ 101 w 143"/>
                <a:gd name="T69" fmla="*/ 68 h 83"/>
                <a:gd name="T70" fmla="*/ 110 w 143"/>
                <a:gd name="T71" fmla="*/ 61 h 83"/>
                <a:gd name="T72" fmla="*/ 103 w 143"/>
                <a:gd name="T73" fmla="*/ 62 h 83"/>
                <a:gd name="T74" fmla="*/ 105 w 143"/>
                <a:gd name="T75" fmla="*/ 56 h 83"/>
                <a:gd name="T76" fmla="*/ 109 w 143"/>
                <a:gd name="T77" fmla="*/ 50 h 83"/>
                <a:gd name="T78" fmla="*/ 102 w 143"/>
                <a:gd name="T79" fmla="*/ 52 h 83"/>
                <a:gd name="T80" fmla="*/ 116 w 143"/>
                <a:gd name="T81" fmla="*/ 27 h 83"/>
                <a:gd name="T82" fmla="*/ 143 w 143"/>
                <a:gd name="T83" fmla="*/ 29 h 83"/>
                <a:gd name="T84" fmla="*/ 105 w 143"/>
                <a:gd name="T85" fmla="*/ 32 h 83"/>
                <a:gd name="T86" fmla="*/ 107 w 143"/>
                <a:gd name="T87" fmla="*/ 27 h 83"/>
                <a:gd name="T88" fmla="*/ 102 w 143"/>
                <a:gd name="T89" fmla="*/ 30 h 83"/>
                <a:gd name="T90" fmla="*/ 114 w 143"/>
                <a:gd name="T91" fmla="*/ 17 h 83"/>
                <a:gd name="T92" fmla="*/ 141 w 143"/>
                <a:gd name="T93" fmla="*/ 15 h 83"/>
                <a:gd name="T94" fmla="*/ 105 w 143"/>
                <a:gd name="T95" fmla="*/ 20 h 83"/>
                <a:gd name="T96" fmla="*/ 105 w 143"/>
                <a:gd name="T97" fmla="*/ 18 h 83"/>
                <a:gd name="T98" fmla="*/ 104 w 143"/>
                <a:gd name="T99" fmla="*/ 20 h 83"/>
                <a:gd name="T100" fmla="*/ 141 w 143"/>
                <a:gd name="T101" fmla="*/ 4 h 83"/>
                <a:gd name="T102" fmla="*/ 104 w 143"/>
                <a:gd name="T103" fmla="*/ 8 h 83"/>
                <a:gd name="T104" fmla="*/ 109 w 143"/>
                <a:gd name="T105" fmla="*/ 4 h 83"/>
                <a:gd name="T106" fmla="*/ 103 w 143"/>
                <a:gd name="T10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83">
                  <a:moveTo>
                    <a:pt x="19" y="15"/>
                  </a:moveTo>
                  <a:cubicBezTo>
                    <a:pt x="23" y="15"/>
                    <a:pt x="27" y="12"/>
                    <a:pt x="27" y="8"/>
                  </a:cubicBezTo>
                  <a:cubicBezTo>
                    <a:pt x="27" y="4"/>
                    <a:pt x="23" y="1"/>
                    <a:pt x="19" y="1"/>
                  </a:cubicBezTo>
                  <a:cubicBezTo>
                    <a:pt x="15" y="1"/>
                    <a:pt x="12" y="4"/>
                    <a:pt x="12" y="8"/>
                  </a:cubicBezTo>
                  <a:cubicBezTo>
                    <a:pt x="12" y="12"/>
                    <a:pt x="15" y="15"/>
                    <a:pt x="19" y="15"/>
                  </a:cubicBezTo>
                  <a:close/>
                  <a:moveTo>
                    <a:pt x="31" y="21"/>
                  </a:moveTo>
                  <a:cubicBezTo>
                    <a:pt x="30" y="19"/>
                    <a:pt x="29" y="18"/>
                    <a:pt x="27" y="18"/>
                  </a:cubicBezTo>
                  <a:cubicBezTo>
                    <a:pt x="12" y="18"/>
                    <a:pt x="12" y="18"/>
                    <a:pt x="12" y="18"/>
                  </a:cubicBezTo>
                  <a:cubicBezTo>
                    <a:pt x="10" y="18"/>
                    <a:pt x="8" y="19"/>
                    <a:pt x="8" y="21"/>
                  </a:cubicBezTo>
                  <a:cubicBezTo>
                    <a:pt x="0" y="45"/>
                    <a:pt x="0" y="45"/>
                    <a:pt x="0" y="45"/>
                  </a:cubicBezTo>
                  <a:cubicBezTo>
                    <a:pt x="0" y="47"/>
                    <a:pt x="1" y="49"/>
                    <a:pt x="3" y="50"/>
                  </a:cubicBezTo>
                  <a:cubicBezTo>
                    <a:pt x="5" y="50"/>
                    <a:pt x="7" y="49"/>
                    <a:pt x="8" y="47"/>
                  </a:cubicBezTo>
                  <a:cubicBezTo>
                    <a:pt x="10" y="42"/>
                    <a:pt x="10" y="42"/>
                    <a:pt x="10" y="42"/>
                  </a:cubicBezTo>
                  <a:cubicBezTo>
                    <a:pt x="9" y="47"/>
                    <a:pt x="9" y="47"/>
                    <a:pt x="9" y="47"/>
                  </a:cubicBezTo>
                  <a:cubicBezTo>
                    <a:pt x="9" y="78"/>
                    <a:pt x="9" y="78"/>
                    <a:pt x="9" y="78"/>
                  </a:cubicBezTo>
                  <a:cubicBezTo>
                    <a:pt x="9" y="81"/>
                    <a:pt x="11" y="82"/>
                    <a:pt x="13" y="82"/>
                  </a:cubicBezTo>
                  <a:cubicBezTo>
                    <a:pt x="16" y="82"/>
                    <a:pt x="18" y="81"/>
                    <a:pt x="18" y="78"/>
                  </a:cubicBezTo>
                  <a:cubicBezTo>
                    <a:pt x="18" y="54"/>
                    <a:pt x="18" y="54"/>
                    <a:pt x="18" y="54"/>
                  </a:cubicBezTo>
                  <a:cubicBezTo>
                    <a:pt x="18" y="53"/>
                    <a:pt x="18" y="52"/>
                    <a:pt x="19" y="52"/>
                  </a:cubicBezTo>
                  <a:cubicBezTo>
                    <a:pt x="20" y="52"/>
                    <a:pt x="21" y="53"/>
                    <a:pt x="21" y="54"/>
                  </a:cubicBezTo>
                  <a:cubicBezTo>
                    <a:pt x="21" y="54"/>
                    <a:pt x="21" y="54"/>
                    <a:pt x="21" y="54"/>
                  </a:cubicBezTo>
                  <a:cubicBezTo>
                    <a:pt x="21" y="78"/>
                    <a:pt x="21" y="78"/>
                    <a:pt x="21" y="78"/>
                  </a:cubicBezTo>
                  <a:cubicBezTo>
                    <a:pt x="21" y="81"/>
                    <a:pt x="23" y="82"/>
                    <a:pt x="25" y="82"/>
                  </a:cubicBezTo>
                  <a:cubicBezTo>
                    <a:pt x="27" y="82"/>
                    <a:pt x="29" y="81"/>
                    <a:pt x="29" y="78"/>
                  </a:cubicBezTo>
                  <a:cubicBezTo>
                    <a:pt x="29" y="47"/>
                    <a:pt x="29" y="47"/>
                    <a:pt x="29" y="47"/>
                  </a:cubicBezTo>
                  <a:cubicBezTo>
                    <a:pt x="29" y="42"/>
                    <a:pt x="29" y="42"/>
                    <a:pt x="29" y="42"/>
                  </a:cubicBezTo>
                  <a:cubicBezTo>
                    <a:pt x="30" y="47"/>
                    <a:pt x="30" y="47"/>
                    <a:pt x="30" y="47"/>
                  </a:cubicBezTo>
                  <a:cubicBezTo>
                    <a:pt x="31" y="49"/>
                    <a:pt x="33" y="50"/>
                    <a:pt x="34" y="50"/>
                  </a:cubicBezTo>
                  <a:cubicBezTo>
                    <a:pt x="35" y="50"/>
                    <a:pt x="35" y="50"/>
                    <a:pt x="35" y="50"/>
                  </a:cubicBezTo>
                  <a:cubicBezTo>
                    <a:pt x="38" y="49"/>
                    <a:pt x="39" y="47"/>
                    <a:pt x="38" y="45"/>
                  </a:cubicBezTo>
                  <a:lnTo>
                    <a:pt x="31" y="21"/>
                  </a:lnTo>
                  <a:close/>
                  <a:moveTo>
                    <a:pt x="61" y="24"/>
                  </a:moveTo>
                  <a:cubicBezTo>
                    <a:pt x="68" y="24"/>
                    <a:pt x="68" y="24"/>
                    <a:pt x="68" y="24"/>
                  </a:cubicBezTo>
                  <a:cubicBezTo>
                    <a:pt x="68" y="32"/>
                    <a:pt x="68" y="32"/>
                    <a:pt x="68" y="32"/>
                  </a:cubicBezTo>
                  <a:cubicBezTo>
                    <a:pt x="68" y="33"/>
                    <a:pt x="70" y="34"/>
                    <a:pt x="71" y="34"/>
                  </a:cubicBezTo>
                  <a:cubicBezTo>
                    <a:pt x="80" y="34"/>
                    <a:pt x="80" y="34"/>
                    <a:pt x="80" y="34"/>
                  </a:cubicBezTo>
                  <a:cubicBezTo>
                    <a:pt x="81" y="34"/>
                    <a:pt x="82" y="33"/>
                    <a:pt x="82" y="32"/>
                  </a:cubicBezTo>
                  <a:cubicBezTo>
                    <a:pt x="82" y="24"/>
                    <a:pt x="82" y="24"/>
                    <a:pt x="82" y="24"/>
                  </a:cubicBezTo>
                  <a:cubicBezTo>
                    <a:pt x="90" y="24"/>
                    <a:pt x="90" y="24"/>
                    <a:pt x="90" y="24"/>
                  </a:cubicBezTo>
                  <a:cubicBezTo>
                    <a:pt x="91" y="24"/>
                    <a:pt x="92" y="23"/>
                    <a:pt x="92" y="22"/>
                  </a:cubicBezTo>
                  <a:cubicBezTo>
                    <a:pt x="92" y="13"/>
                    <a:pt x="92" y="13"/>
                    <a:pt x="92" y="13"/>
                  </a:cubicBezTo>
                  <a:cubicBezTo>
                    <a:pt x="92" y="12"/>
                    <a:pt x="91" y="11"/>
                    <a:pt x="90" y="11"/>
                  </a:cubicBezTo>
                  <a:cubicBezTo>
                    <a:pt x="82" y="11"/>
                    <a:pt x="82" y="11"/>
                    <a:pt x="82" y="11"/>
                  </a:cubicBezTo>
                  <a:cubicBezTo>
                    <a:pt x="82" y="3"/>
                    <a:pt x="82" y="3"/>
                    <a:pt x="82" y="3"/>
                  </a:cubicBezTo>
                  <a:cubicBezTo>
                    <a:pt x="82" y="1"/>
                    <a:pt x="81" y="0"/>
                    <a:pt x="80" y="0"/>
                  </a:cubicBezTo>
                  <a:cubicBezTo>
                    <a:pt x="71" y="0"/>
                    <a:pt x="71" y="0"/>
                    <a:pt x="71" y="0"/>
                  </a:cubicBezTo>
                  <a:cubicBezTo>
                    <a:pt x="70" y="0"/>
                    <a:pt x="68" y="1"/>
                    <a:pt x="68" y="3"/>
                  </a:cubicBezTo>
                  <a:cubicBezTo>
                    <a:pt x="68" y="11"/>
                    <a:pt x="68" y="11"/>
                    <a:pt x="68" y="11"/>
                  </a:cubicBezTo>
                  <a:cubicBezTo>
                    <a:pt x="61" y="11"/>
                    <a:pt x="61" y="11"/>
                    <a:pt x="61" y="11"/>
                  </a:cubicBezTo>
                  <a:cubicBezTo>
                    <a:pt x="59" y="11"/>
                    <a:pt x="58" y="12"/>
                    <a:pt x="58" y="13"/>
                  </a:cubicBezTo>
                  <a:cubicBezTo>
                    <a:pt x="58" y="22"/>
                    <a:pt x="58" y="22"/>
                    <a:pt x="58" y="22"/>
                  </a:cubicBezTo>
                  <a:cubicBezTo>
                    <a:pt x="58" y="23"/>
                    <a:pt x="59" y="24"/>
                    <a:pt x="61" y="24"/>
                  </a:cubicBezTo>
                  <a:close/>
                  <a:moveTo>
                    <a:pt x="51" y="0"/>
                  </a:moveTo>
                  <a:cubicBezTo>
                    <a:pt x="50" y="0"/>
                    <a:pt x="50" y="1"/>
                    <a:pt x="50" y="1"/>
                  </a:cubicBezTo>
                  <a:cubicBezTo>
                    <a:pt x="50" y="82"/>
                    <a:pt x="50" y="82"/>
                    <a:pt x="50" y="82"/>
                  </a:cubicBezTo>
                  <a:cubicBezTo>
                    <a:pt x="50" y="82"/>
                    <a:pt x="50" y="83"/>
                    <a:pt x="51" y="83"/>
                  </a:cubicBezTo>
                  <a:cubicBezTo>
                    <a:pt x="52" y="83"/>
                    <a:pt x="52" y="82"/>
                    <a:pt x="52" y="82"/>
                  </a:cubicBezTo>
                  <a:cubicBezTo>
                    <a:pt x="52" y="1"/>
                    <a:pt x="52" y="1"/>
                    <a:pt x="52" y="1"/>
                  </a:cubicBezTo>
                  <a:cubicBezTo>
                    <a:pt x="52" y="1"/>
                    <a:pt x="52" y="0"/>
                    <a:pt x="51" y="0"/>
                  </a:cubicBezTo>
                  <a:close/>
                  <a:moveTo>
                    <a:pt x="141" y="74"/>
                  </a:moveTo>
                  <a:cubicBezTo>
                    <a:pt x="116" y="74"/>
                    <a:pt x="116" y="74"/>
                    <a:pt x="116" y="74"/>
                  </a:cubicBezTo>
                  <a:cubicBezTo>
                    <a:pt x="115" y="74"/>
                    <a:pt x="114" y="75"/>
                    <a:pt x="114" y="76"/>
                  </a:cubicBezTo>
                  <a:cubicBezTo>
                    <a:pt x="114" y="77"/>
                    <a:pt x="115" y="78"/>
                    <a:pt x="116" y="78"/>
                  </a:cubicBezTo>
                  <a:cubicBezTo>
                    <a:pt x="141" y="78"/>
                    <a:pt x="141" y="78"/>
                    <a:pt x="141" y="78"/>
                  </a:cubicBezTo>
                  <a:cubicBezTo>
                    <a:pt x="142" y="78"/>
                    <a:pt x="143" y="77"/>
                    <a:pt x="143" y="76"/>
                  </a:cubicBezTo>
                  <a:cubicBezTo>
                    <a:pt x="143" y="75"/>
                    <a:pt x="142" y="74"/>
                    <a:pt x="141" y="74"/>
                  </a:cubicBezTo>
                  <a:close/>
                  <a:moveTo>
                    <a:pt x="141" y="62"/>
                  </a:moveTo>
                  <a:cubicBezTo>
                    <a:pt x="116" y="62"/>
                    <a:pt x="116" y="62"/>
                    <a:pt x="116" y="62"/>
                  </a:cubicBezTo>
                  <a:cubicBezTo>
                    <a:pt x="115" y="62"/>
                    <a:pt x="114" y="63"/>
                    <a:pt x="114" y="64"/>
                  </a:cubicBezTo>
                  <a:cubicBezTo>
                    <a:pt x="114" y="66"/>
                    <a:pt x="115" y="66"/>
                    <a:pt x="116" y="66"/>
                  </a:cubicBezTo>
                  <a:cubicBezTo>
                    <a:pt x="141" y="66"/>
                    <a:pt x="141" y="66"/>
                    <a:pt x="141" y="66"/>
                  </a:cubicBezTo>
                  <a:cubicBezTo>
                    <a:pt x="142" y="66"/>
                    <a:pt x="143" y="66"/>
                    <a:pt x="143" y="64"/>
                  </a:cubicBezTo>
                  <a:cubicBezTo>
                    <a:pt x="143" y="63"/>
                    <a:pt x="142" y="62"/>
                    <a:pt x="141" y="62"/>
                  </a:cubicBezTo>
                  <a:close/>
                  <a:moveTo>
                    <a:pt x="141" y="51"/>
                  </a:moveTo>
                  <a:cubicBezTo>
                    <a:pt x="116" y="51"/>
                    <a:pt x="116" y="51"/>
                    <a:pt x="116" y="51"/>
                  </a:cubicBezTo>
                  <a:cubicBezTo>
                    <a:pt x="115" y="51"/>
                    <a:pt x="114" y="52"/>
                    <a:pt x="114" y="53"/>
                  </a:cubicBezTo>
                  <a:cubicBezTo>
                    <a:pt x="114" y="54"/>
                    <a:pt x="115" y="55"/>
                    <a:pt x="116" y="55"/>
                  </a:cubicBezTo>
                  <a:cubicBezTo>
                    <a:pt x="141" y="55"/>
                    <a:pt x="141" y="55"/>
                    <a:pt x="141" y="55"/>
                  </a:cubicBezTo>
                  <a:cubicBezTo>
                    <a:pt x="142" y="55"/>
                    <a:pt x="143" y="54"/>
                    <a:pt x="143" y="53"/>
                  </a:cubicBezTo>
                  <a:cubicBezTo>
                    <a:pt x="143" y="52"/>
                    <a:pt x="142" y="51"/>
                    <a:pt x="141" y="51"/>
                  </a:cubicBezTo>
                  <a:close/>
                  <a:moveTo>
                    <a:pt x="91" y="74"/>
                  </a:moveTo>
                  <a:cubicBezTo>
                    <a:pt x="60" y="74"/>
                    <a:pt x="60" y="74"/>
                    <a:pt x="60" y="74"/>
                  </a:cubicBezTo>
                  <a:cubicBezTo>
                    <a:pt x="59" y="74"/>
                    <a:pt x="58" y="75"/>
                    <a:pt x="58" y="76"/>
                  </a:cubicBezTo>
                  <a:cubicBezTo>
                    <a:pt x="58" y="77"/>
                    <a:pt x="59" y="78"/>
                    <a:pt x="60" y="78"/>
                  </a:cubicBezTo>
                  <a:cubicBezTo>
                    <a:pt x="91" y="78"/>
                    <a:pt x="91" y="78"/>
                    <a:pt x="91" y="78"/>
                  </a:cubicBezTo>
                  <a:cubicBezTo>
                    <a:pt x="92" y="78"/>
                    <a:pt x="93" y="77"/>
                    <a:pt x="93" y="76"/>
                  </a:cubicBezTo>
                  <a:cubicBezTo>
                    <a:pt x="93" y="75"/>
                    <a:pt x="92" y="74"/>
                    <a:pt x="91" y="74"/>
                  </a:cubicBezTo>
                  <a:close/>
                  <a:moveTo>
                    <a:pt x="91" y="62"/>
                  </a:moveTo>
                  <a:cubicBezTo>
                    <a:pt x="60" y="62"/>
                    <a:pt x="60" y="62"/>
                    <a:pt x="60" y="62"/>
                  </a:cubicBezTo>
                  <a:cubicBezTo>
                    <a:pt x="59" y="62"/>
                    <a:pt x="58" y="63"/>
                    <a:pt x="58" y="64"/>
                  </a:cubicBezTo>
                  <a:cubicBezTo>
                    <a:pt x="58" y="66"/>
                    <a:pt x="59" y="66"/>
                    <a:pt x="60" y="66"/>
                  </a:cubicBezTo>
                  <a:cubicBezTo>
                    <a:pt x="91" y="66"/>
                    <a:pt x="91" y="66"/>
                    <a:pt x="91" y="66"/>
                  </a:cubicBezTo>
                  <a:cubicBezTo>
                    <a:pt x="92" y="66"/>
                    <a:pt x="93" y="66"/>
                    <a:pt x="93" y="64"/>
                  </a:cubicBezTo>
                  <a:cubicBezTo>
                    <a:pt x="93" y="63"/>
                    <a:pt x="92" y="62"/>
                    <a:pt x="91" y="62"/>
                  </a:cubicBezTo>
                  <a:close/>
                  <a:moveTo>
                    <a:pt x="91" y="51"/>
                  </a:moveTo>
                  <a:cubicBezTo>
                    <a:pt x="60" y="51"/>
                    <a:pt x="60" y="51"/>
                    <a:pt x="60" y="51"/>
                  </a:cubicBezTo>
                  <a:cubicBezTo>
                    <a:pt x="59" y="51"/>
                    <a:pt x="58" y="52"/>
                    <a:pt x="58" y="53"/>
                  </a:cubicBezTo>
                  <a:cubicBezTo>
                    <a:pt x="58" y="54"/>
                    <a:pt x="59" y="55"/>
                    <a:pt x="60" y="55"/>
                  </a:cubicBezTo>
                  <a:cubicBezTo>
                    <a:pt x="91" y="55"/>
                    <a:pt x="91" y="55"/>
                    <a:pt x="91" y="55"/>
                  </a:cubicBezTo>
                  <a:cubicBezTo>
                    <a:pt x="92" y="55"/>
                    <a:pt x="93" y="54"/>
                    <a:pt x="93" y="53"/>
                  </a:cubicBezTo>
                  <a:cubicBezTo>
                    <a:pt x="93" y="52"/>
                    <a:pt x="92" y="51"/>
                    <a:pt x="91" y="51"/>
                  </a:cubicBezTo>
                  <a:close/>
                  <a:moveTo>
                    <a:pt x="141" y="39"/>
                  </a:moveTo>
                  <a:cubicBezTo>
                    <a:pt x="116" y="39"/>
                    <a:pt x="116" y="39"/>
                    <a:pt x="116" y="39"/>
                  </a:cubicBezTo>
                  <a:cubicBezTo>
                    <a:pt x="115" y="39"/>
                    <a:pt x="114" y="40"/>
                    <a:pt x="114" y="41"/>
                  </a:cubicBezTo>
                  <a:cubicBezTo>
                    <a:pt x="114" y="42"/>
                    <a:pt x="115" y="43"/>
                    <a:pt x="116" y="43"/>
                  </a:cubicBezTo>
                  <a:cubicBezTo>
                    <a:pt x="141" y="43"/>
                    <a:pt x="141" y="43"/>
                    <a:pt x="141" y="43"/>
                  </a:cubicBezTo>
                  <a:cubicBezTo>
                    <a:pt x="142" y="43"/>
                    <a:pt x="143" y="42"/>
                    <a:pt x="143" y="41"/>
                  </a:cubicBezTo>
                  <a:cubicBezTo>
                    <a:pt x="143" y="40"/>
                    <a:pt x="142" y="39"/>
                    <a:pt x="141" y="39"/>
                  </a:cubicBezTo>
                  <a:close/>
                  <a:moveTo>
                    <a:pt x="109" y="37"/>
                  </a:moveTo>
                  <a:cubicBezTo>
                    <a:pt x="102" y="37"/>
                    <a:pt x="102" y="37"/>
                    <a:pt x="102" y="37"/>
                  </a:cubicBezTo>
                  <a:cubicBezTo>
                    <a:pt x="101" y="37"/>
                    <a:pt x="101" y="37"/>
                    <a:pt x="101" y="38"/>
                  </a:cubicBezTo>
                  <a:cubicBezTo>
                    <a:pt x="101" y="45"/>
                    <a:pt x="101" y="45"/>
                    <a:pt x="101" y="45"/>
                  </a:cubicBezTo>
                  <a:cubicBezTo>
                    <a:pt x="101" y="45"/>
                    <a:pt x="101" y="46"/>
                    <a:pt x="102" y="46"/>
                  </a:cubicBezTo>
                  <a:cubicBezTo>
                    <a:pt x="109" y="46"/>
                    <a:pt x="109" y="46"/>
                    <a:pt x="109" y="46"/>
                  </a:cubicBezTo>
                  <a:cubicBezTo>
                    <a:pt x="109" y="46"/>
                    <a:pt x="110" y="45"/>
                    <a:pt x="110" y="45"/>
                  </a:cubicBezTo>
                  <a:cubicBezTo>
                    <a:pt x="110" y="38"/>
                    <a:pt x="110" y="38"/>
                    <a:pt x="110" y="38"/>
                  </a:cubicBezTo>
                  <a:cubicBezTo>
                    <a:pt x="110" y="37"/>
                    <a:pt x="109" y="37"/>
                    <a:pt x="109" y="37"/>
                  </a:cubicBezTo>
                  <a:close/>
                  <a:moveTo>
                    <a:pt x="108" y="44"/>
                  </a:moveTo>
                  <a:cubicBezTo>
                    <a:pt x="103" y="44"/>
                    <a:pt x="103" y="44"/>
                    <a:pt x="103" y="44"/>
                  </a:cubicBezTo>
                  <a:cubicBezTo>
                    <a:pt x="103" y="39"/>
                    <a:pt x="103" y="39"/>
                    <a:pt x="103" y="39"/>
                  </a:cubicBezTo>
                  <a:cubicBezTo>
                    <a:pt x="108" y="39"/>
                    <a:pt x="108" y="39"/>
                    <a:pt x="108" y="39"/>
                  </a:cubicBezTo>
                  <a:lnTo>
                    <a:pt x="108" y="44"/>
                  </a:lnTo>
                  <a:close/>
                  <a:moveTo>
                    <a:pt x="109" y="72"/>
                  </a:moveTo>
                  <a:cubicBezTo>
                    <a:pt x="102" y="72"/>
                    <a:pt x="102" y="72"/>
                    <a:pt x="102" y="72"/>
                  </a:cubicBezTo>
                  <a:cubicBezTo>
                    <a:pt x="101" y="72"/>
                    <a:pt x="101" y="72"/>
                    <a:pt x="101" y="73"/>
                  </a:cubicBezTo>
                  <a:cubicBezTo>
                    <a:pt x="101" y="80"/>
                    <a:pt x="101" y="80"/>
                    <a:pt x="101" y="80"/>
                  </a:cubicBezTo>
                  <a:cubicBezTo>
                    <a:pt x="101" y="80"/>
                    <a:pt x="101" y="81"/>
                    <a:pt x="102" y="81"/>
                  </a:cubicBezTo>
                  <a:cubicBezTo>
                    <a:pt x="109" y="81"/>
                    <a:pt x="109" y="81"/>
                    <a:pt x="109" y="81"/>
                  </a:cubicBezTo>
                  <a:cubicBezTo>
                    <a:pt x="109" y="81"/>
                    <a:pt x="110" y="80"/>
                    <a:pt x="110" y="80"/>
                  </a:cubicBezTo>
                  <a:cubicBezTo>
                    <a:pt x="110" y="73"/>
                    <a:pt x="110" y="73"/>
                    <a:pt x="110" y="73"/>
                  </a:cubicBezTo>
                  <a:cubicBezTo>
                    <a:pt x="110" y="72"/>
                    <a:pt x="109" y="72"/>
                    <a:pt x="109" y="72"/>
                  </a:cubicBezTo>
                  <a:close/>
                  <a:moveTo>
                    <a:pt x="108" y="79"/>
                  </a:moveTo>
                  <a:cubicBezTo>
                    <a:pt x="103" y="79"/>
                    <a:pt x="103" y="79"/>
                    <a:pt x="103" y="79"/>
                  </a:cubicBezTo>
                  <a:cubicBezTo>
                    <a:pt x="103" y="74"/>
                    <a:pt x="103" y="74"/>
                    <a:pt x="103" y="74"/>
                  </a:cubicBezTo>
                  <a:cubicBezTo>
                    <a:pt x="108" y="74"/>
                    <a:pt x="108" y="74"/>
                    <a:pt x="108" y="74"/>
                  </a:cubicBezTo>
                  <a:lnTo>
                    <a:pt x="108" y="79"/>
                  </a:lnTo>
                  <a:close/>
                  <a:moveTo>
                    <a:pt x="109" y="60"/>
                  </a:moveTo>
                  <a:cubicBezTo>
                    <a:pt x="102" y="60"/>
                    <a:pt x="102" y="60"/>
                    <a:pt x="102" y="60"/>
                  </a:cubicBezTo>
                  <a:cubicBezTo>
                    <a:pt x="101" y="60"/>
                    <a:pt x="101" y="60"/>
                    <a:pt x="101" y="61"/>
                  </a:cubicBezTo>
                  <a:cubicBezTo>
                    <a:pt x="101" y="68"/>
                    <a:pt x="101" y="68"/>
                    <a:pt x="101" y="68"/>
                  </a:cubicBezTo>
                  <a:cubicBezTo>
                    <a:pt x="101" y="68"/>
                    <a:pt x="101" y="69"/>
                    <a:pt x="102" y="69"/>
                  </a:cubicBezTo>
                  <a:cubicBezTo>
                    <a:pt x="109" y="69"/>
                    <a:pt x="109" y="69"/>
                    <a:pt x="109" y="69"/>
                  </a:cubicBezTo>
                  <a:cubicBezTo>
                    <a:pt x="109" y="69"/>
                    <a:pt x="110" y="68"/>
                    <a:pt x="110" y="68"/>
                  </a:cubicBezTo>
                  <a:cubicBezTo>
                    <a:pt x="110" y="61"/>
                    <a:pt x="110" y="61"/>
                    <a:pt x="110" y="61"/>
                  </a:cubicBezTo>
                  <a:cubicBezTo>
                    <a:pt x="110" y="60"/>
                    <a:pt x="109" y="60"/>
                    <a:pt x="109" y="60"/>
                  </a:cubicBezTo>
                  <a:close/>
                  <a:moveTo>
                    <a:pt x="108" y="67"/>
                  </a:moveTo>
                  <a:cubicBezTo>
                    <a:pt x="103" y="67"/>
                    <a:pt x="103" y="67"/>
                    <a:pt x="103" y="67"/>
                  </a:cubicBezTo>
                  <a:cubicBezTo>
                    <a:pt x="103" y="62"/>
                    <a:pt x="103" y="62"/>
                    <a:pt x="103" y="62"/>
                  </a:cubicBezTo>
                  <a:cubicBezTo>
                    <a:pt x="108" y="62"/>
                    <a:pt x="108" y="62"/>
                    <a:pt x="108" y="62"/>
                  </a:cubicBezTo>
                  <a:lnTo>
                    <a:pt x="108" y="67"/>
                  </a:lnTo>
                  <a:close/>
                  <a:moveTo>
                    <a:pt x="104" y="56"/>
                  </a:moveTo>
                  <a:cubicBezTo>
                    <a:pt x="104" y="56"/>
                    <a:pt x="104" y="56"/>
                    <a:pt x="105" y="56"/>
                  </a:cubicBezTo>
                  <a:cubicBezTo>
                    <a:pt x="105" y="56"/>
                    <a:pt x="105" y="56"/>
                    <a:pt x="105" y="56"/>
                  </a:cubicBezTo>
                  <a:cubicBezTo>
                    <a:pt x="105" y="56"/>
                    <a:pt x="105" y="56"/>
                    <a:pt x="105" y="55"/>
                  </a:cubicBezTo>
                  <a:cubicBezTo>
                    <a:pt x="109" y="51"/>
                    <a:pt x="109" y="51"/>
                    <a:pt x="109" y="51"/>
                  </a:cubicBezTo>
                  <a:cubicBezTo>
                    <a:pt x="109" y="51"/>
                    <a:pt x="109" y="50"/>
                    <a:pt x="109" y="50"/>
                  </a:cubicBezTo>
                  <a:cubicBezTo>
                    <a:pt x="108" y="50"/>
                    <a:pt x="108" y="50"/>
                    <a:pt x="107" y="50"/>
                  </a:cubicBezTo>
                  <a:cubicBezTo>
                    <a:pt x="105" y="53"/>
                    <a:pt x="105" y="53"/>
                    <a:pt x="105" y="53"/>
                  </a:cubicBezTo>
                  <a:cubicBezTo>
                    <a:pt x="103" y="52"/>
                    <a:pt x="103" y="52"/>
                    <a:pt x="103" y="52"/>
                  </a:cubicBezTo>
                  <a:cubicBezTo>
                    <a:pt x="103" y="52"/>
                    <a:pt x="102" y="52"/>
                    <a:pt x="102" y="52"/>
                  </a:cubicBezTo>
                  <a:cubicBezTo>
                    <a:pt x="102" y="53"/>
                    <a:pt x="102" y="53"/>
                    <a:pt x="102" y="54"/>
                  </a:cubicBezTo>
                  <a:lnTo>
                    <a:pt x="104" y="56"/>
                  </a:lnTo>
                  <a:close/>
                  <a:moveTo>
                    <a:pt x="141" y="27"/>
                  </a:moveTo>
                  <a:cubicBezTo>
                    <a:pt x="116" y="27"/>
                    <a:pt x="116" y="27"/>
                    <a:pt x="116" y="27"/>
                  </a:cubicBezTo>
                  <a:cubicBezTo>
                    <a:pt x="115" y="27"/>
                    <a:pt x="114" y="28"/>
                    <a:pt x="114" y="29"/>
                  </a:cubicBezTo>
                  <a:cubicBezTo>
                    <a:pt x="114" y="30"/>
                    <a:pt x="115" y="31"/>
                    <a:pt x="116" y="31"/>
                  </a:cubicBezTo>
                  <a:cubicBezTo>
                    <a:pt x="141" y="31"/>
                    <a:pt x="141" y="31"/>
                    <a:pt x="141" y="31"/>
                  </a:cubicBezTo>
                  <a:cubicBezTo>
                    <a:pt x="142" y="31"/>
                    <a:pt x="143" y="30"/>
                    <a:pt x="143" y="29"/>
                  </a:cubicBezTo>
                  <a:cubicBezTo>
                    <a:pt x="143" y="28"/>
                    <a:pt x="142" y="27"/>
                    <a:pt x="141" y="27"/>
                  </a:cubicBezTo>
                  <a:close/>
                  <a:moveTo>
                    <a:pt x="104" y="32"/>
                  </a:moveTo>
                  <a:cubicBezTo>
                    <a:pt x="104" y="32"/>
                    <a:pt x="104" y="32"/>
                    <a:pt x="105" y="32"/>
                  </a:cubicBezTo>
                  <a:cubicBezTo>
                    <a:pt x="105" y="32"/>
                    <a:pt x="105" y="32"/>
                    <a:pt x="105" y="32"/>
                  </a:cubicBezTo>
                  <a:cubicBezTo>
                    <a:pt x="105" y="32"/>
                    <a:pt x="105" y="32"/>
                    <a:pt x="105" y="32"/>
                  </a:cubicBezTo>
                  <a:cubicBezTo>
                    <a:pt x="109" y="28"/>
                    <a:pt x="109" y="28"/>
                    <a:pt x="109" y="28"/>
                  </a:cubicBezTo>
                  <a:cubicBezTo>
                    <a:pt x="109" y="27"/>
                    <a:pt x="109" y="27"/>
                    <a:pt x="109" y="26"/>
                  </a:cubicBezTo>
                  <a:cubicBezTo>
                    <a:pt x="108" y="26"/>
                    <a:pt x="108" y="26"/>
                    <a:pt x="107" y="27"/>
                  </a:cubicBezTo>
                  <a:cubicBezTo>
                    <a:pt x="105" y="30"/>
                    <a:pt x="105" y="30"/>
                    <a:pt x="105" y="30"/>
                  </a:cubicBezTo>
                  <a:cubicBezTo>
                    <a:pt x="103" y="29"/>
                    <a:pt x="103" y="29"/>
                    <a:pt x="103" y="29"/>
                  </a:cubicBezTo>
                  <a:cubicBezTo>
                    <a:pt x="103" y="28"/>
                    <a:pt x="102" y="29"/>
                    <a:pt x="102" y="29"/>
                  </a:cubicBezTo>
                  <a:cubicBezTo>
                    <a:pt x="102" y="29"/>
                    <a:pt x="102" y="30"/>
                    <a:pt x="102" y="30"/>
                  </a:cubicBezTo>
                  <a:lnTo>
                    <a:pt x="104" y="32"/>
                  </a:lnTo>
                  <a:close/>
                  <a:moveTo>
                    <a:pt x="141" y="15"/>
                  </a:moveTo>
                  <a:cubicBezTo>
                    <a:pt x="116" y="15"/>
                    <a:pt x="116" y="15"/>
                    <a:pt x="116" y="15"/>
                  </a:cubicBezTo>
                  <a:cubicBezTo>
                    <a:pt x="115" y="15"/>
                    <a:pt x="114" y="16"/>
                    <a:pt x="114" y="17"/>
                  </a:cubicBezTo>
                  <a:cubicBezTo>
                    <a:pt x="114" y="19"/>
                    <a:pt x="115" y="19"/>
                    <a:pt x="116" y="19"/>
                  </a:cubicBezTo>
                  <a:cubicBezTo>
                    <a:pt x="141" y="19"/>
                    <a:pt x="141" y="19"/>
                    <a:pt x="141" y="19"/>
                  </a:cubicBezTo>
                  <a:cubicBezTo>
                    <a:pt x="142" y="19"/>
                    <a:pt x="143" y="19"/>
                    <a:pt x="143" y="17"/>
                  </a:cubicBezTo>
                  <a:cubicBezTo>
                    <a:pt x="143" y="16"/>
                    <a:pt x="142" y="15"/>
                    <a:pt x="141" y="15"/>
                  </a:cubicBezTo>
                  <a:close/>
                  <a:moveTo>
                    <a:pt x="104" y="20"/>
                  </a:moveTo>
                  <a:cubicBezTo>
                    <a:pt x="104" y="20"/>
                    <a:pt x="104" y="21"/>
                    <a:pt x="105" y="21"/>
                  </a:cubicBezTo>
                  <a:cubicBezTo>
                    <a:pt x="105" y="21"/>
                    <a:pt x="105" y="21"/>
                    <a:pt x="105" y="21"/>
                  </a:cubicBezTo>
                  <a:cubicBezTo>
                    <a:pt x="105" y="20"/>
                    <a:pt x="105" y="20"/>
                    <a:pt x="105" y="20"/>
                  </a:cubicBezTo>
                  <a:cubicBezTo>
                    <a:pt x="109" y="16"/>
                    <a:pt x="109" y="16"/>
                    <a:pt x="109" y="16"/>
                  </a:cubicBezTo>
                  <a:cubicBezTo>
                    <a:pt x="109" y="16"/>
                    <a:pt x="109" y="15"/>
                    <a:pt x="109" y="15"/>
                  </a:cubicBezTo>
                  <a:cubicBezTo>
                    <a:pt x="108" y="14"/>
                    <a:pt x="108" y="14"/>
                    <a:pt x="107" y="15"/>
                  </a:cubicBezTo>
                  <a:cubicBezTo>
                    <a:pt x="105" y="18"/>
                    <a:pt x="105" y="18"/>
                    <a:pt x="105" y="18"/>
                  </a:cubicBezTo>
                  <a:cubicBezTo>
                    <a:pt x="103" y="17"/>
                    <a:pt x="103" y="17"/>
                    <a:pt x="103" y="17"/>
                  </a:cubicBezTo>
                  <a:cubicBezTo>
                    <a:pt x="103" y="17"/>
                    <a:pt x="102" y="17"/>
                    <a:pt x="102" y="17"/>
                  </a:cubicBezTo>
                  <a:cubicBezTo>
                    <a:pt x="102" y="18"/>
                    <a:pt x="102" y="18"/>
                    <a:pt x="102" y="19"/>
                  </a:cubicBezTo>
                  <a:lnTo>
                    <a:pt x="104" y="20"/>
                  </a:lnTo>
                  <a:close/>
                  <a:moveTo>
                    <a:pt x="116" y="8"/>
                  </a:moveTo>
                  <a:cubicBezTo>
                    <a:pt x="141" y="8"/>
                    <a:pt x="141" y="8"/>
                    <a:pt x="141" y="8"/>
                  </a:cubicBezTo>
                  <a:cubicBezTo>
                    <a:pt x="142" y="8"/>
                    <a:pt x="143" y="7"/>
                    <a:pt x="143" y="6"/>
                  </a:cubicBezTo>
                  <a:cubicBezTo>
                    <a:pt x="143" y="5"/>
                    <a:pt x="142" y="4"/>
                    <a:pt x="141" y="4"/>
                  </a:cubicBezTo>
                  <a:cubicBezTo>
                    <a:pt x="116" y="4"/>
                    <a:pt x="116" y="4"/>
                    <a:pt x="116" y="4"/>
                  </a:cubicBezTo>
                  <a:cubicBezTo>
                    <a:pt x="115" y="4"/>
                    <a:pt x="114" y="5"/>
                    <a:pt x="114" y="6"/>
                  </a:cubicBezTo>
                  <a:cubicBezTo>
                    <a:pt x="114" y="7"/>
                    <a:pt x="115" y="8"/>
                    <a:pt x="116" y="8"/>
                  </a:cubicBezTo>
                  <a:close/>
                  <a:moveTo>
                    <a:pt x="104" y="8"/>
                  </a:moveTo>
                  <a:cubicBezTo>
                    <a:pt x="104" y="9"/>
                    <a:pt x="104" y="9"/>
                    <a:pt x="105" y="9"/>
                  </a:cubicBezTo>
                  <a:cubicBezTo>
                    <a:pt x="105" y="9"/>
                    <a:pt x="105" y="9"/>
                    <a:pt x="105" y="9"/>
                  </a:cubicBezTo>
                  <a:cubicBezTo>
                    <a:pt x="105" y="9"/>
                    <a:pt x="105" y="9"/>
                    <a:pt x="105" y="8"/>
                  </a:cubicBezTo>
                  <a:cubicBezTo>
                    <a:pt x="109" y="4"/>
                    <a:pt x="109" y="4"/>
                    <a:pt x="109" y="4"/>
                  </a:cubicBezTo>
                  <a:cubicBezTo>
                    <a:pt x="109" y="4"/>
                    <a:pt x="109" y="3"/>
                    <a:pt x="109" y="3"/>
                  </a:cubicBezTo>
                  <a:cubicBezTo>
                    <a:pt x="108" y="2"/>
                    <a:pt x="108" y="2"/>
                    <a:pt x="107" y="3"/>
                  </a:cubicBezTo>
                  <a:cubicBezTo>
                    <a:pt x="105" y="6"/>
                    <a:pt x="105" y="6"/>
                    <a:pt x="105" y="6"/>
                  </a:cubicBezTo>
                  <a:cubicBezTo>
                    <a:pt x="103" y="5"/>
                    <a:pt x="103" y="5"/>
                    <a:pt x="103" y="5"/>
                  </a:cubicBezTo>
                  <a:cubicBezTo>
                    <a:pt x="103" y="5"/>
                    <a:pt x="102" y="5"/>
                    <a:pt x="102" y="5"/>
                  </a:cubicBezTo>
                  <a:cubicBezTo>
                    <a:pt x="102" y="6"/>
                    <a:pt x="102" y="6"/>
                    <a:pt x="102" y="7"/>
                  </a:cubicBezTo>
                  <a:lnTo>
                    <a:pt x="10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FFFFFF"/>
                </a:solidFill>
                <a:latin typeface="Segoe UI"/>
              </a:endParaRPr>
            </a:p>
          </p:txBody>
        </p:sp>
      </p:grpSp>
      <p:sp>
        <p:nvSpPr>
          <p:cNvPr id="78" name="Arrow: Right 77">
            <a:extLst>
              <a:ext uri="{FF2B5EF4-FFF2-40B4-BE49-F238E27FC236}">
                <a16:creationId xmlns:a16="http://schemas.microsoft.com/office/drawing/2014/main" id="{84DDF5D4-3436-43A1-A086-A9D1B1173117}"/>
              </a:ext>
            </a:extLst>
          </p:cNvPr>
          <p:cNvSpPr/>
          <p:nvPr/>
        </p:nvSpPr>
        <p:spPr>
          <a:xfrm>
            <a:off x="1746211" y="3879831"/>
            <a:ext cx="6059135" cy="520801"/>
          </a:xfrm>
          <a:prstGeom prst="rightArrow">
            <a:avLst/>
          </a:prstGeom>
          <a:solidFill>
            <a:schemeClr val="tx1"/>
          </a:solidFill>
          <a:ln w="25400" cap="flat" cmpd="sng" algn="ctr">
            <a:noFill/>
            <a:prstDash val="solid"/>
          </a:ln>
          <a:effectLst/>
        </p:spPr>
        <p:txBody>
          <a:bodyPr rtlCol="0" anchor="ctr"/>
          <a:lstStyle/>
          <a:p>
            <a:pPr algn="ctr" defTabSz="685800">
              <a:defRPr/>
            </a:pPr>
            <a:r>
              <a:rPr lang="en-US" sz="1350" b="1" kern="0">
                <a:solidFill>
                  <a:prstClr val="white"/>
                </a:solidFill>
                <a:latin typeface="+mj-lt"/>
              </a:rPr>
              <a:t>Progression to Kidney Failure</a:t>
            </a:r>
          </a:p>
        </p:txBody>
      </p:sp>
      <p:grpSp>
        <p:nvGrpSpPr>
          <p:cNvPr id="79" name="Group 78">
            <a:extLst>
              <a:ext uri="{FF2B5EF4-FFF2-40B4-BE49-F238E27FC236}">
                <a16:creationId xmlns:a16="http://schemas.microsoft.com/office/drawing/2014/main" id="{F9C31320-1C4C-4A05-B3C2-FEF7C5570407}"/>
              </a:ext>
            </a:extLst>
          </p:cNvPr>
          <p:cNvGrpSpPr/>
          <p:nvPr/>
        </p:nvGrpSpPr>
        <p:grpSpPr>
          <a:xfrm>
            <a:off x="1746210" y="4442028"/>
            <a:ext cx="6059135" cy="1116177"/>
            <a:chOff x="579842" y="1461348"/>
            <a:chExt cx="8187684" cy="1508285"/>
          </a:xfrm>
        </p:grpSpPr>
        <p:grpSp>
          <p:nvGrpSpPr>
            <p:cNvPr id="80" name="Group 79">
              <a:extLst>
                <a:ext uri="{FF2B5EF4-FFF2-40B4-BE49-F238E27FC236}">
                  <a16:creationId xmlns:a16="http://schemas.microsoft.com/office/drawing/2014/main" id="{75EBCB07-FA56-4E39-B2A6-6FBAB197F5D8}"/>
                </a:ext>
              </a:extLst>
            </p:cNvPr>
            <p:cNvGrpSpPr/>
            <p:nvPr/>
          </p:nvGrpSpPr>
          <p:grpSpPr>
            <a:xfrm>
              <a:off x="6107793" y="1461348"/>
              <a:ext cx="2659733" cy="1508285"/>
              <a:chOff x="6107793" y="1461348"/>
              <a:chExt cx="2659733" cy="1508285"/>
            </a:xfrm>
          </p:grpSpPr>
          <p:sp>
            <p:nvSpPr>
              <p:cNvPr id="89" name="Rectangle 88">
                <a:extLst>
                  <a:ext uri="{FF2B5EF4-FFF2-40B4-BE49-F238E27FC236}">
                    <a16:creationId xmlns:a16="http://schemas.microsoft.com/office/drawing/2014/main" id="{6866BF7B-EC3A-4E8A-BB56-927649A33E05}"/>
                  </a:ext>
                </a:extLst>
              </p:cNvPr>
              <p:cNvSpPr/>
              <p:nvPr/>
            </p:nvSpPr>
            <p:spPr>
              <a:xfrm>
                <a:off x="6107794" y="1984748"/>
                <a:ext cx="2659732" cy="984885"/>
              </a:xfrm>
              <a:prstGeom prst="rect">
                <a:avLst/>
              </a:prstGeom>
              <a:solidFill>
                <a:srgbClr val="A2AAAD">
                  <a:lumMod val="20000"/>
                  <a:lumOff val="80000"/>
                </a:srgbClr>
              </a:solidFill>
              <a:ln>
                <a:noFill/>
              </a:ln>
            </p:spPr>
            <p:txBody>
              <a:bodyPr rtlCol="0" anchor="ctr">
                <a:noAutofit/>
              </a:bodyPr>
              <a:lstStyle/>
              <a:p>
                <a:pPr defTabSz="685800">
                  <a:defRPr/>
                </a:pPr>
                <a:endParaRPr lang="en-US" sz="1350" kern="0">
                  <a:solidFill>
                    <a:prstClr val="black"/>
                  </a:solidFill>
                  <a:latin typeface="Segoe UI"/>
                </a:endParaRPr>
              </a:p>
            </p:txBody>
          </p:sp>
          <p:sp>
            <p:nvSpPr>
              <p:cNvPr id="90" name="Rectangle 89">
                <a:extLst>
                  <a:ext uri="{FF2B5EF4-FFF2-40B4-BE49-F238E27FC236}">
                    <a16:creationId xmlns:a16="http://schemas.microsoft.com/office/drawing/2014/main" id="{C4195A9F-FF53-4C22-AE28-4D4B09648BAC}"/>
                  </a:ext>
                </a:extLst>
              </p:cNvPr>
              <p:cNvSpPr/>
              <p:nvPr/>
            </p:nvSpPr>
            <p:spPr>
              <a:xfrm>
                <a:off x="6107793" y="1461348"/>
                <a:ext cx="2659732" cy="521448"/>
              </a:xfrm>
              <a:prstGeom prst="rect">
                <a:avLst/>
              </a:prstGeom>
              <a:solidFill>
                <a:schemeClr val="accent6">
                  <a:lumMod val="50000"/>
                </a:schemeClr>
              </a:solidFill>
              <a:ln>
                <a:noFill/>
              </a:ln>
            </p:spPr>
            <p:txBody>
              <a:bodyPr rtlCol="0" anchor="ctr">
                <a:noAutofit/>
              </a:bodyPr>
              <a:lstStyle/>
              <a:p>
                <a:pPr algn="ctr" defTabSz="685800">
                  <a:defRPr/>
                </a:pPr>
                <a:r>
                  <a:rPr lang="en-US" sz="1200" kern="0">
                    <a:solidFill>
                      <a:prstClr val="white"/>
                    </a:solidFill>
                    <a:latin typeface="Segoe UI"/>
                  </a:rPr>
                  <a:t>Stage 5 CKD</a:t>
                </a:r>
              </a:p>
              <a:p>
                <a:pPr algn="ctr" defTabSz="685800">
                  <a:defRPr/>
                </a:pPr>
                <a:r>
                  <a:rPr lang="en-US" sz="1200" kern="0">
                    <a:solidFill>
                      <a:prstClr val="white"/>
                    </a:solidFill>
                    <a:latin typeface="Segoe UI"/>
                  </a:rPr>
                  <a:t>GFR ≤15</a:t>
                </a:r>
              </a:p>
            </p:txBody>
          </p:sp>
          <p:sp>
            <p:nvSpPr>
              <p:cNvPr id="91" name="TextBox 90">
                <a:extLst>
                  <a:ext uri="{FF2B5EF4-FFF2-40B4-BE49-F238E27FC236}">
                    <a16:creationId xmlns:a16="http://schemas.microsoft.com/office/drawing/2014/main" id="{07B7BF74-5CE3-42D1-93A3-C01076C899CF}"/>
                  </a:ext>
                </a:extLst>
              </p:cNvPr>
              <p:cNvSpPr txBox="1"/>
              <p:nvPr/>
            </p:nvSpPr>
            <p:spPr>
              <a:xfrm>
                <a:off x="6148548" y="2168717"/>
                <a:ext cx="2578221" cy="561461"/>
              </a:xfrm>
              <a:prstGeom prst="rect">
                <a:avLst/>
              </a:prstGeom>
              <a:noFill/>
            </p:spPr>
            <p:txBody>
              <a:bodyPr wrap="square" rtlCol="0" anchor="ctr">
                <a:spAutoFit/>
              </a:bodyPr>
              <a:lstStyle/>
              <a:p>
                <a:pPr algn="ctr" defTabSz="685800">
                  <a:spcAft>
                    <a:spcPts val="900"/>
                  </a:spcAft>
                  <a:buClr>
                    <a:srgbClr val="002F6C"/>
                  </a:buClr>
                  <a:buSzPct val="80000"/>
                  <a:defRPr/>
                </a:pPr>
                <a:r>
                  <a:rPr lang="en-US" sz="1050" kern="0">
                    <a:solidFill>
                      <a:prstClr val="black"/>
                    </a:solidFill>
                    <a:latin typeface="Segoe UI"/>
                  </a:rPr>
                  <a:t>Offer to refer to </a:t>
                </a:r>
                <a:br>
                  <a:rPr lang="en-US" sz="1050" kern="0">
                    <a:solidFill>
                      <a:prstClr val="black"/>
                    </a:solidFill>
                    <a:latin typeface="Segoe UI"/>
                  </a:rPr>
                </a:br>
                <a:r>
                  <a:rPr lang="en-US" sz="1050" kern="0">
                    <a:solidFill>
                      <a:prstClr val="black"/>
                    </a:solidFill>
                    <a:latin typeface="Segoe UI"/>
                  </a:rPr>
                  <a:t>LDKT program</a:t>
                </a:r>
              </a:p>
            </p:txBody>
          </p:sp>
        </p:grpSp>
        <p:grpSp>
          <p:nvGrpSpPr>
            <p:cNvPr id="81" name="Group 80">
              <a:extLst>
                <a:ext uri="{FF2B5EF4-FFF2-40B4-BE49-F238E27FC236}">
                  <a16:creationId xmlns:a16="http://schemas.microsoft.com/office/drawing/2014/main" id="{9B367588-B56F-4351-BB91-6F77FA945921}"/>
                </a:ext>
              </a:extLst>
            </p:cNvPr>
            <p:cNvGrpSpPr/>
            <p:nvPr/>
          </p:nvGrpSpPr>
          <p:grpSpPr>
            <a:xfrm>
              <a:off x="579842" y="1461348"/>
              <a:ext cx="2659732" cy="1508283"/>
              <a:chOff x="3242134" y="1139338"/>
              <a:chExt cx="2659732" cy="1508283"/>
            </a:xfrm>
          </p:grpSpPr>
          <p:sp>
            <p:nvSpPr>
              <p:cNvPr id="86" name="Rectangle 85">
                <a:extLst>
                  <a:ext uri="{FF2B5EF4-FFF2-40B4-BE49-F238E27FC236}">
                    <a16:creationId xmlns:a16="http://schemas.microsoft.com/office/drawing/2014/main" id="{71D82190-0A9E-4278-B4BC-C695E07BB85A}"/>
                  </a:ext>
                </a:extLst>
              </p:cNvPr>
              <p:cNvSpPr/>
              <p:nvPr/>
            </p:nvSpPr>
            <p:spPr>
              <a:xfrm>
                <a:off x="3242134" y="1662736"/>
                <a:ext cx="2659732" cy="984885"/>
              </a:xfrm>
              <a:prstGeom prst="rect">
                <a:avLst/>
              </a:prstGeom>
              <a:solidFill>
                <a:srgbClr val="A2AAAD">
                  <a:lumMod val="20000"/>
                  <a:lumOff val="80000"/>
                </a:srgbClr>
              </a:solidFill>
            </p:spPr>
            <p:txBody>
              <a:bodyPr rtlCol="0" anchor="ctr">
                <a:noAutofit/>
              </a:bodyPr>
              <a:lstStyle/>
              <a:p>
                <a:pPr defTabSz="685800">
                  <a:defRPr/>
                </a:pPr>
                <a:endParaRPr lang="en-US" sz="1350" kern="0">
                  <a:solidFill>
                    <a:prstClr val="black"/>
                  </a:solidFill>
                  <a:latin typeface="Segoe UI"/>
                </a:endParaRPr>
              </a:p>
            </p:txBody>
          </p:sp>
          <p:sp>
            <p:nvSpPr>
              <p:cNvPr id="87" name="Rectangle 86">
                <a:extLst>
                  <a:ext uri="{FF2B5EF4-FFF2-40B4-BE49-F238E27FC236}">
                    <a16:creationId xmlns:a16="http://schemas.microsoft.com/office/drawing/2014/main" id="{DB67B58F-DEDB-4D02-8F1B-6EDBD64B4BBA}"/>
                  </a:ext>
                </a:extLst>
              </p:cNvPr>
              <p:cNvSpPr/>
              <p:nvPr/>
            </p:nvSpPr>
            <p:spPr>
              <a:xfrm>
                <a:off x="3242134" y="1139338"/>
                <a:ext cx="2659732" cy="521448"/>
              </a:xfrm>
              <a:prstGeom prst="rect">
                <a:avLst/>
              </a:prstGeom>
              <a:solidFill>
                <a:schemeClr val="accent6">
                  <a:lumMod val="40000"/>
                  <a:lumOff val="60000"/>
                </a:schemeClr>
              </a:solidFill>
            </p:spPr>
            <p:txBody>
              <a:bodyPr rtlCol="0" anchor="ctr">
                <a:noAutofit/>
              </a:bodyPr>
              <a:lstStyle/>
              <a:p>
                <a:pPr algn="ctr" defTabSz="685800">
                  <a:defRPr/>
                </a:pPr>
                <a:r>
                  <a:rPr lang="en-US" sz="1200" kern="0">
                    <a:solidFill>
                      <a:prstClr val="white"/>
                    </a:solidFill>
                    <a:latin typeface="Segoe UI"/>
                  </a:rPr>
                  <a:t>Stage 3 CKD</a:t>
                </a:r>
              </a:p>
              <a:p>
                <a:pPr algn="ctr" defTabSz="685800">
                  <a:defRPr/>
                </a:pPr>
                <a:r>
                  <a:rPr lang="en-US" sz="1200" kern="0">
                    <a:solidFill>
                      <a:prstClr val="white"/>
                    </a:solidFill>
                    <a:latin typeface="Segoe UI"/>
                  </a:rPr>
                  <a:t>GFR 30-59</a:t>
                </a:r>
              </a:p>
            </p:txBody>
          </p:sp>
          <p:sp>
            <p:nvSpPr>
              <p:cNvPr id="88" name="TextBox 87">
                <a:extLst>
                  <a:ext uri="{FF2B5EF4-FFF2-40B4-BE49-F238E27FC236}">
                    <a16:creationId xmlns:a16="http://schemas.microsoft.com/office/drawing/2014/main" id="{1F2D6DD7-2EAA-4544-B314-AB152469B46A}"/>
                  </a:ext>
                </a:extLst>
              </p:cNvPr>
              <p:cNvSpPr txBox="1"/>
              <p:nvPr/>
            </p:nvSpPr>
            <p:spPr>
              <a:xfrm>
                <a:off x="3321435" y="1824974"/>
                <a:ext cx="2496710" cy="561460"/>
              </a:xfrm>
              <a:prstGeom prst="rect">
                <a:avLst/>
              </a:prstGeom>
              <a:noFill/>
            </p:spPr>
            <p:txBody>
              <a:bodyPr wrap="square" rtlCol="0" anchor="ctr">
                <a:spAutoFit/>
              </a:bodyPr>
              <a:lstStyle/>
              <a:p>
                <a:pPr algn="ctr" defTabSz="685800">
                  <a:spcAft>
                    <a:spcPts val="900"/>
                  </a:spcAft>
                  <a:buClr>
                    <a:srgbClr val="002F6C"/>
                  </a:buClr>
                  <a:buSzPct val="80000"/>
                  <a:defRPr/>
                </a:pPr>
                <a:r>
                  <a:rPr lang="en-US" sz="1050" kern="0">
                    <a:solidFill>
                      <a:prstClr val="black"/>
                    </a:solidFill>
                    <a:latin typeface="Segoe UI"/>
                  </a:rPr>
                  <a:t>Provide education about when to consider LDKT </a:t>
                </a:r>
              </a:p>
            </p:txBody>
          </p:sp>
        </p:grpSp>
        <p:grpSp>
          <p:nvGrpSpPr>
            <p:cNvPr id="82" name="Group 81">
              <a:extLst>
                <a:ext uri="{FF2B5EF4-FFF2-40B4-BE49-F238E27FC236}">
                  <a16:creationId xmlns:a16="http://schemas.microsoft.com/office/drawing/2014/main" id="{016CF295-F11F-4393-80EC-34ACE8A9FAE1}"/>
                </a:ext>
              </a:extLst>
            </p:cNvPr>
            <p:cNvGrpSpPr/>
            <p:nvPr/>
          </p:nvGrpSpPr>
          <p:grpSpPr>
            <a:xfrm>
              <a:off x="3345532" y="1461348"/>
              <a:ext cx="2659732" cy="1508283"/>
              <a:chOff x="6193067" y="1139338"/>
              <a:chExt cx="2659732" cy="1508283"/>
            </a:xfrm>
          </p:grpSpPr>
          <p:sp>
            <p:nvSpPr>
              <p:cNvPr id="83" name="Rectangle 82">
                <a:extLst>
                  <a:ext uri="{FF2B5EF4-FFF2-40B4-BE49-F238E27FC236}">
                    <a16:creationId xmlns:a16="http://schemas.microsoft.com/office/drawing/2014/main" id="{B5208C5D-81C5-4602-A376-AD3A836BAF04}"/>
                  </a:ext>
                </a:extLst>
              </p:cNvPr>
              <p:cNvSpPr/>
              <p:nvPr/>
            </p:nvSpPr>
            <p:spPr>
              <a:xfrm>
                <a:off x="6193067" y="1662736"/>
                <a:ext cx="2659732" cy="984885"/>
              </a:xfrm>
              <a:prstGeom prst="rect">
                <a:avLst/>
              </a:prstGeom>
              <a:solidFill>
                <a:srgbClr val="A2AAAD">
                  <a:lumMod val="20000"/>
                  <a:lumOff val="80000"/>
                </a:srgbClr>
              </a:solidFill>
            </p:spPr>
            <p:txBody>
              <a:bodyPr rtlCol="0" anchor="ctr">
                <a:noAutofit/>
              </a:bodyPr>
              <a:lstStyle/>
              <a:p>
                <a:pPr defTabSz="685800">
                  <a:defRPr/>
                </a:pPr>
                <a:endParaRPr lang="en-US" sz="1350" kern="0">
                  <a:solidFill>
                    <a:prstClr val="black"/>
                  </a:solidFill>
                  <a:latin typeface="Segoe UI"/>
                </a:endParaRPr>
              </a:p>
            </p:txBody>
          </p:sp>
          <p:sp>
            <p:nvSpPr>
              <p:cNvPr id="84" name="Rectangle 83">
                <a:extLst>
                  <a:ext uri="{FF2B5EF4-FFF2-40B4-BE49-F238E27FC236}">
                    <a16:creationId xmlns:a16="http://schemas.microsoft.com/office/drawing/2014/main" id="{D0F73A8B-4425-422A-BDE6-972638E6759C}"/>
                  </a:ext>
                </a:extLst>
              </p:cNvPr>
              <p:cNvSpPr/>
              <p:nvPr/>
            </p:nvSpPr>
            <p:spPr>
              <a:xfrm>
                <a:off x="6193067" y="1139338"/>
                <a:ext cx="2659732" cy="521448"/>
              </a:xfrm>
              <a:prstGeom prst="rect">
                <a:avLst/>
              </a:prstGeom>
              <a:solidFill>
                <a:schemeClr val="accent6">
                  <a:lumMod val="75000"/>
                </a:schemeClr>
              </a:solidFill>
            </p:spPr>
            <p:txBody>
              <a:bodyPr rtlCol="0" anchor="ctr">
                <a:noAutofit/>
              </a:bodyPr>
              <a:lstStyle/>
              <a:p>
                <a:pPr algn="ctr" defTabSz="685800">
                  <a:defRPr/>
                </a:pPr>
                <a:r>
                  <a:rPr lang="en-US" sz="1200" kern="0">
                    <a:solidFill>
                      <a:prstClr val="white"/>
                    </a:solidFill>
                    <a:latin typeface="Segoe UI"/>
                  </a:rPr>
                  <a:t>Stage 4 CKD</a:t>
                </a:r>
              </a:p>
              <a:p>
                <a:pPr algn="ctr" defTabSz="685800">
                  <a:defRPr/>
                </a:pPr>
                <a:r>
                  <a:rPr lang="en-US" sz="1200" kern="0">
                    <a:solidFill>
                      <a:prstClr val="white"/>
                    </a:solidFill>
                    <a:latin typeface="Segoe UI"/>
                  </a:rPr>
                  <a:t>GFR 15-29</a:t>
                </a:r>
              </a:p>
            </p:txBody>
          </p:sp>
          <p:sp>
            <p:nvSpPr>
              <p:cNvPr id="85" name="TextBox 84">
                <a:extLst>
                  <a:ext uri="{FF2B5EF4-FFF2-40B4-BE49-F238E27FC236}">
                    <a16:creationId xmlns:a16="http://schemas.microsoft.com/office/drawing/2014/main" id="{F1F446FC-E860-4F39-827D-F120C542DF35}"/>
                  </a:ext>
                </a:extLst>
              </p:cNvPr>
              <p:cNvSpPr txBox="1"/>
              <p:nvPr/>
            </p:nvSpPr>
            <p:spPr>
              <a:xfrm>
                <a:off x="6295597" y="1765274"/>
                <a:ext cx="2496710" cy="779807"/>
              </a:xfrm>
              <a:prstGeom prst="rect">
                <a:avLst/>
              </a:prstGeom>
              <a:noFill/>
            </p:spPr>
            <p:txBody>
              <a:bodyPr wrap="square" rtlCol="0" anchor="ctr">
                <a:spAutoFit/>
              </a:bodyPr>
              <a:lstStyle/>
              <a:p>
                <a:pPr algn="ctr" defTabSz="685800">
                  <a:spcAft>
                    <a:spcPts val="900"/>
                  </a:spcAft>
                  <a:buClr>
                    <a:srgbClr val="002F6C"/>
                  </a:buClr>
                  <a:buSzPct val="80000"/>
                  <a:defRPr/>
                </a:pPr>
                <a:r>
                  <a:rPr lang="en-US" sz="1050" kern="0">
                    <a:solidFill>
                      <a:prstClr val="black"/>
                    </a:solidFill>
                    <a:latin typeface="Segoe UI"/>
                  </a:rPr>
                  <a:t>Inform about Mayo LDKT program and offer to refer </a:t>
                </a:r>
                <a:br>
                  <a:rPr lang="en-US" sz="1050" kern="0">
                    <a:solidFill>
                      <a:prstClr val="black"/>
                    </a:solidFill>
                    <a:latin typeface="Segoe UI"/>
                  </a:rPr>
                </a:br>
                <a:r>
                  <a:rPr lang="en-US" sz="1050" kern="0">
                    <a:solidFill>
                      <a:prstClr val="black"/>
                    </a:solidFill>
                    <a:latin typeface="Segoe UI"/>
                  </a:rPr>
                  <a:t>if GFR ≤25</a:t>
                </a:r>
              </a:p>
            </p:txBody>
          </p:sp>
        </p:grpSp>
      </p:grpSp>
      <p:sp>
        <p:nvSpPr>
          <p:cNvPr id="92" name="Rectangle 91">
            <a:extLst>
              <a:ext uri="{FF2B5EF4-FFF2-40B4-BE49-F238E27FC236}">
                <a16:creationId xmlns:a16="http://schemas.microsoft.com/office/drawing/2014/main" id="{972CFAF1-524C-4CAE-9B87-D7500F682A0D}"/>
              </a:ext>
            </a:extLst>
          </p:cNvPr>
          <p:cNvSpPr/>
          <p:nvPr/>
        </p:nvSpPr>
        <p:spPr>
          <a:xfrm>
            <a:off x="2732174" y="2308301"/>
            <a:ext cx="2073547" cy="461665"/>
          </a:xfrm>
          <a:prstGeom prst="rect">
            <a:avLst/>
          </a:prstGeom>
        </p:spPr>
        <p:txBody>
          <a:bodyPr wrap="square" lIns="0" tIns="0" rIns="0" bIns="0">
            <a:spAutoFit/>
          </a:bodyPr>
          <a:lstStyle/>
          <a:p>
            <a:pPr defTabSz="685800">
              <a:defRPr/>
            </a:pPr>
            <a:r>
              <a:rPr lang="en-US" sz="1000" kern="0">
                <a:latin typeface="Segoe UI" panose="020B0502040204020203" pitchFamily="34" charset="0"/>
                <a:cs typeface="Segoe UI" panose="020B0502040204020203" pitchFamily="34" charset="0"/>
              </a:rPr>
              <a:t>Potential program candidates have advanced-stage CKD and are facing the possibility of dialysis.</a:t>
            </a:r>
          </a:p>
        </p:txBody>
      </p:sp>
    </p:spTree>
    <p:extLst>
      <p:ext uri="{BB962C8B-B14F-4D97-AF65-F5344CB8AC3E}">
        <p14:creationId xmlns:p14="http://schemas.microsoft.com/office/powerpoint/2010/main" val="32964310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60A0-9F12-42BA-A0A5-51B1A57D4AE5}"/>
              </a:ext>
            </a:extLst>
          </p:cNvPr>
          <p:cNvSpPr>
            <a:spLocks noGrp="1"/>
          </p:cNvSpPr>
          <p:nvPr>
            <p:ph type="title"/>
          </p:nvPr>
        </p:nvSpPr>
        <p:spPr/>
        <p:txBody>
          <a:bodyPr/>
          <a:lstStyle/>
          <a:p>
            <a:r>
              <a:rPr lang="en-US"/>
              <a:t>Dialysis vs Transplant Charges: 3-year Analysis</a:t>
            </a:r>
          </a:p>
        </p:txBody>
      </p:sp>
      <p:graphicFrame>
        <p:nvGraphicFramePr>
          <p:cNvPr id="4" name="Table 4">
            <a:extLst>
              <a:ext uri="{FF2B5EF4-FFF2-40B4-BE49-F238E27FC236}">
                <a16:creationId xmlns:a16="http://schemas.microsoft.com/office/drawing/2014/main" id="{6F9B350F-EA59-4F4D-A167-A139CA0A03CA}"/>
              </a:ext>
            </a:extLst>
          </p:cNvPr>
          <p:cNvGraphicFramePr>
            <a:graphicFrameLocks noGrp="1"/>
          </p:cNvGraphicFramePr>
          <p:nvPr>
            <p:ph idx="1"/>
          </p:nvPr>
        </p:nvGraphicFramePr>
        <p:xfrm>
          <a:off x="1014153" y="1826787"/>
          <a:ext cx="6941129" cy="3696045"/>
        </p:xfrm>
        <a:graphic>
          <a:graphicData uri="http://schemas.openxmlformats.org/drawingml/2006/table">
            <a:tbl>
              <a:tblPr firstRow="1" bandRow="1">
                <a:tableStyleId>{5C22544A-7EE6-4342-B048-85BDC9FD1C3A}</a:tableStyleId>
              </a:tblPr>
              <a:tblGrid>
                <a:gridCol w="1629295">
                  <a:extLst>
                    <a:ext uri="{9D8B030D-6E8A-4147-A177-3AD203B41FA5}">
                      <a16:colId xmlns:a16="http://schemas.microsoft.com/office/drawing/2014/main" val="2863825526"/>
                    </a:ext>
                  </a:extLst>
                </a:gridCol>
                <a:gridCol w="946542">
                  <a:extLst>
                    <a:ext uri="{9D8B030D-6E8A-4147-A177-3AD203B41FA5}">
                      <a16:colId xmlns:a16="http://schemas.microsoft.com/office/drawing/2014/main" val="3728147464"/>
                    </a:ext>
                  </a:extLst>
                </a:gridCol>
                <a:gridCol w="1091323">
                  <a:extLst>
                    <a:ext uri="{9D8B030D-6E8A-4147-A177-3AD203B41FA5}">
                      <a16:colId xmlns:a16="http://schemas.microsoft.com/office/drawing/2014/main" val="3223784866"/>
                    </a:ext>
                  </a:extLst>
                </a:gridCol>
                <a:gridCol w="1091323">
                  <a:extLst>
                    <a:ext uri="{9D8B030D-6E8A-4147-A177-3AD203B41FA5}">
                      <a16:colId xmlns:a16="http://schemas.microsoft.com/office/drawing/2014/main" val="3125806813"/>
                    </a:ext>
                  </a:extLst>
                </a:gridCol>
                <a:gridCol w="1091323">
                  <a:extLst>
                    <a:ext uri="{9D8B030D-6E8A-4147-A177-3AD203B41FA5}">
                      <a16:colId xmlns:a16="http://schemas.microsoft.com/office/drawing/2014/main" val="3784532131"/>
                    </a:ext>
                  </a:extLst>
                </a:gridCol>
                <a:gridCol w="1091323">
                  <a:extLst>
                    <a:ext uri="{9D8B030D-6E8A-4147-A177-3AD203B41FA5}">
                      <a16:colId xmlns:a16="http://schemas.microsoft.com/office/drawing/2014/main" val="2839010753"/>
                    </a:ext>
                  </a:extLst>
                </a:gridCol>
              </a:tblGrid>
              <a:tr h="826856">
                <a:tc>
                  <a:txBody>
                    <a:bodyPr/>
                    <a:lstStyle/>
                    <a:p>
                      <a:pPr algn="ctr" fontAlgn="b"/>
                      <a:r>
                        <a:rPr lang="en-US" sz="1200" b="1" i="0" u="none" strike="noStrike">
                          <a:solidFill>
                            <a:srgbClr val="000000"/>
                          </a:solidFill>
                          <a:effectLst/>
                          <a:latin typeface="Segoe UI" panose="020B0502040204020203" pitchFamily="34" charset="0"/>
                        </a:rPr>
                        <a:t>Treatment</a:t>
                      </a:r>
                    </a:p>
                  </a:txBody>
                  <a:tcPr marL="7144" marR="7144" marT="7144" marB="0" anchor="ctr"/>
                </a:tc>
                <a:tc>
                  <a:txBody>
                    <a:bodyPr/>
                    <a:lstStyle/>
                    <a:p>
                      <a:pPr algn="ctr" fontAlgn="b"/>
                      <a:r>
                        <a:rPr lang="en-US" sz="1200" b="1" i="0" u="none" strike="noStrike">
                          <a:solidFill>
                            <a:srgbClr val="000000"/>
                          </a:solidFill>
                          <a:effectLst/>
                          <a:latin typeface="Segoe UI" panose="020B0502040204020203" pitchFamily="34" charset="0"/>
                        </a:rPr>
                        <a:t>Annual Dialysis Cost</a:t>
                      </a:r>
                    </a:p>
                  </a:txBody>
                  <a:tcPr marL="7144" marR="7144" marT="7144" marB="0" anchor="ctr"/>
                </a:tc>
                <a:tc>
                  <a:txBody>
                    <a:bodyPr/>
                    <a:lstStyle/>
                    <a:p>
                      <a:pPr algn="ctr" fontAlgn="b"/>
                      <a:r>
                        <a:rPr lang="en-US" sz="1200" b="1" i="0" u="none" strike="noStrike">
                          <a:solidFill>
                            <a:srgbClr val="000000"/>
                          </a:solidFill>
                          <a:effectLst/>
                          <a:latin typeface="Segoe UI" panose="020B0502040204020203" pitchFamily="34" charset="0"/>
                        </a:rPr>
                        <a:t>Time on Dialysis </a:t>
                      </a:r>
                    </a:p>
                    <a:p>
                      <a:pPr algn="ctr" fontAlgn="b"/>
                      <a:r>
                        <a:rPr lang="en-US" sz="1200" b="1" i="0" u="none" strike="noStrike">
                          <a:solidFill>
                            <a:srgbClr val="000000"/>
                          </a:solidFill>
                          <a:effectLst/>
                          <a:latin typeface="Segoe UI" panose="020B0502040204020203" pitchFamily="34" charset="0"/>
                        </a:rPr>
                        <a:t>(Prior to Medicare)</a:t>
                      </a:r>
                    </a:p>
                  </a:txBody>
                  <a:tcPr marL="7144" marR="7144" marT="7144" marB="0" anchor="ctr"/>
                </a:tc>
                <a:tc>
                  <a:txBody>
                    <a:bodyPr/>
                    <a:lstStyle/>
                    <a:p>
                      <a:pPr algn="ctr" fontAlgn="b"/>
                      <a:r>
                        <a:rPr lang="en-US" sz="1200" b="1" i="0" u="none" strike="noStrike">
                          <a:solidFill>
                            <a:srgbClr val="000000"/>
                          </a:solidFill>
                          <a:effectLst/>
                          <a:latin typeface="Segoe UI" panose="020B0502040204020203" pitchFamily="34" charset="0"/>
                        </a:rPr>
                        <a:t>Transplant Cost</a:t>
                      </a:r>
                    </a:p>
                  </a:txBody>
                  <a:tcPr marL="7144" marR="7144" marT="7144" marB="0" anchor="ctr"/>
                </a:tc>
                <a:tc>
                  <a:txBody>
                    <a:bodyPr/>
                    <a:lstStyle/>
                    <a:p>
                      <a:pPr algn="ctr" fontAlgn="b"/>
                      <a:r>
                        <a:rPr lang="en-US" sz="1200" b="1" i="0" u="none" strike="noStrike">
                          <a:solidFill>
                            <a:srgbClr val="000000"/>
                          </a:solidFill>
                          <a:effectLst/>
                          <a:latin typeface="Segoe UI" panose="020B0502040204020203" pitchFamily="34" charset="0"/>
                        </a:rPr>
                        <a:t>Post Transplant Charges (3 </a:t>
                      </a:r>
                      <a:r>
                        <a:rPr lang="en-US" sz="1200" b="1" i="0" u="none" strike="noStrike" err="1">
                          <a:solidFill>
                            <a:srgbClr val="000000"/>
                          </a:solidFill>
                          <a:effectLst/>
                          <a:latin typeface="Segoe UI" panose="020B0502040204020203" pitchFamily="34" charset="0"/>
                        </a:rPr>
                        <a:t>Yr</a:t>
                      </a:r>
                      <a:r>
                        <a:rPr lang="en-US" sz="1200" b="1" i="0" u="none" strike="noStrike">
                          <a:solidFill>
                            <a:srgbClr val="000000"/>
                          </a:solidFill>
                          <a:effectLst/>
                          <a:latin typeface="Segoe UI" panose="020B0502040204020203" pitchFamily="34" charset="0"/>
                        </a:rPr>
                        <a:t>)</a:t>
                      </a:r>
                    </a:p>
                  </a:txBody>
                  <a:tcPr marL="7144" marR="7144" marT="7144" marB="0" anchor="ctr"/>
                </a:tc>
                <a:tc>
                  <a:txBody>
                    <a:bodyPr/>
                    <a:lstStyle/>
                    <a:p>
                      <a:pPr algn="ctr" fontAlgn="b"/>
                      <a:r>
                        <a:rPr lang="en-US" sz="1200" b="1" i="0" u="none" strike="noStrike">
                          <a:solidFill>
                            <a:srgbClr val="000000"/>
                          </a:solidFill>
                          <a:effectLst/>
                          <a:latin typeface="Segoe UI" panose="020B0502040204020203" pitchFamily="34" charset="0"/>
                        </a:rPr>
                        <a:t>Total Plan </a:t>
                      </a:r>
                    </a:p>
                    <a:p>
                      <a:pPr algn="ctr" fontAlgn="b"/>
                      <a:r>
                        <a:rPr lang="en-US" sz="1200" b="1" i="0" u="none" strike="noStrike">
                          <a:solidFill>
                            <a:srgbClr val="000000"/>
                          </a:solidFill>
                          <a:effectLst/>
                          <a:latin typeface="Segoe UI" panose="020B0502040204020203" pitchFamily="34" charset="0"/>
                        </a:rPr>
                        <a:t>3 year Cost</a:t>
                      </a:r>
                    </a:p>
                  </a:txBody>
                  <a:tcPr marL="7144" marR="7144" marT="7144" marB="0" anchor="ctr"/>
                </a:tc>
                <a:extLst>
                  <a:ext uri="{0D108BD9-81ED-4DB2-BD59-A6C34878D82A}">
                    <a16:rowId xmlns:a16="http://schemas.microsoft.com/office/drawing/2014/main" val="2696983790"/>
                  </a:ext>
                </a:extLst>
              </a:tr>
              <a:tr h="550946">
                <a:tc>
                  <a:txBody>
                    <a:bodyPr/>
                    <a:lstStyle/>
                    <a:p>
                      <a:pPr algn="ctr" fontAlgn="b"/>
                      <a:r>
                        <a:rPr lang="en-US" sz="1200" b="0" i="0" u="none" strike="noStrike">
                          <a:solidFill>
                            <a:srgbClr val="000000"/>
                          </a:solidFill>
                          <a:effectLst/>
                          <a:latin typeface="Segoe UI" panose="020B0502040204020203" pitchFamily="34" charset="0"/>
                        </a:rPr>
                        <a:t>Peritoneal Dialysis</a:t>
                      </a:r>
                      <a:br>
                        <a:rPr lang="en-US" sz="1200" b="0" i="0" u="none" strike="noStrike">
                          <a:solidFill>
                            <a:srgbClr val="000000"/>
                          </a:solidFill>
                          <a:effectLst/>
                          <a:latin typeface="Segoe UI" panose="020B0502040204020203" pitchFamily="34" charset="0"/>
                        </a:rPr>
                      </a:br>
                      <a:r>
                        <a:rPr lang="en-US" sz="1200" b="0" i="0" u="none" strike="noStrike">
                          <a:solidFill>
                            <a:srgbClr val="000000"/>
                          </a:solidFill>
                          <a:effectLst/>
                          <a:latin typeface="Segoe UI" panose="020B0502040204020203" pitchFamily="34" charset="0"/>
                        </a:rPr>
                        <a:t>No Transplant</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$250,000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2.75</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N/A</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$687,500</a:t>
                      </a:r>
                    </a:p>
                  </a:txBody>
                  <a:tcPr marL="7144" marR="7144" marT="7144" marB="0" anchor="ctr"/>
                </a:tc>
                <a:extLst>
                  <a:ext uri="{0D108BD9-81ED-4DB2-BD59-A6C34878D82A}">
                    <a16:rowId xmlns:a16="http://schemas.microsoft.com/office/drawing/2014/main" val="1823524496"/>
                  </a:ext>
                </a:extLst>
              </a:tr>
              <a:tr h="484117">
                <a:tc>
                  <a:txBody>
                    <a:bodyPr/>
                    <a:lstStyle/>
                    <a:p>
                      <a:pPr algn="ctr" fontAlgn="b"/>
                      <a:r>
                        <a:rPr lang="en-US" sz="1200" b="0" i="0" u="none" strike="noStrike">
                          <a:solidFill>
                            <a:srgbClr val="000000"/>
                          </a:solidFill>
                          <a:effectLst/>
                          <a:latin typeface="Segoe UI" panose="020B0502040204020203" pitchFamily="34" charset="0"/>
                        </a:rPr>
                        <a:t>Hemodialysis </a:t>
                      </a:r>
                      <a:br>
                        <a:rPr lang="en-US" sz="1200" b="0" i="0" u="none" strike="noStrike">
                          <a:solidFill>
                            <a:srgbClr val="000000"/>
                          </a:solidFill>
                          <a:effectLst/>
                          <a:latin typeface="Segoe UI" panose="020B0502040204020203" pitchFamily="34" charset="0"/>
                        </a:rPr>
                      </a:br>
                      <a:r>
                        <a:rPr lang="en-US" sz="1200" b="0" i="0" u="none" strike="noStrike">
                          <a:solidFill>
                            <a:srgbClr val="000000"/>
                          </a:solidFill>
                          <a:effectLst/>
                          <a:latin typeface="Segoe UI" panose="020B0502040204020203" pitchFamily="34" charset="0"/>
                        </a:rPr>
                        <a:t>No Transplant</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$300,000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2.75</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N/A</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$825,000</a:t>
                      </a:r>
                    </a:p>
                  </a:txBody>
                  <a:tcPr marL="7144" marR="7144" marT="7144" marB="0" anchor="ctr"/>
                </a:tc>
                <a:extLst>
                  <a:ext uri="{0D108BD9-81ED-4DB2-BD59-A6C34878D82A}">
                    <a16:rowId xmlns:a16="http://schemas.microsoft.com/office/drawing/2014/main" val="871930219"/>
                  </a:ext>
                </a:extLst>
              </a:tr>
              <a:tr h="732234">
                <a:tc>
                  <a:txBody>
                    <a:bodyPr/>
                    <a:lstStyle/>
                    <a:p>
                      <a:pPr algn="ctr" fontAlgn="b"/>
                      <a:r>
                        <a:rPr lang="en-US" sz="1200" b="0" i="0" u="none" strike="noStrike">
                          <a:solidFill>
                            <a:srgbClr val="000000"/>
                          </a:solidFill>
                          <a:effectLst/>
                          <a:latin typeface="Segoe UI" panose="020B0502040204020203" pitchFamily="34" charset="0"/>
                        </a:rPr>
                        <a:t>Peritoneal Dialysis</a:t>
                      </a:r>
                      <a:br>
                        <a:rPr lang="en-US" sz="1200" b="0" i="0" u="none" strike="noStrike">
                          <a:solidFill>
                            <a:srgbClr val="000000"/>
                          </a:solidFill>
                          <a:effectLst/>
                          <a:latin typeface="Segoe UI" panose="020B0502040204020203" pitchFamily="34" charset="0"/>
                        </a:rPr>
                      </a:br>
                      <a:r>
                        <a:rPr lang="en-US" sz="1200" b="0" i="0" u="none" strike="noStrike">
                          <a:solidFill>
                            <a:srgbClr val="000000"/>
                          </a:solidFill>
                          <a:effectLst/>
                          <a:latin typeface="Segoe UI" panose="020B0502040204020203" pitchFamily="34" charset="0"/>
                        </a:rPr>
                        <a:t>then Transplant</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$250,000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2.75</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$250,000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N/A</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$937,500</a:t>
                      </a:r>
                    </a:p>
                  </a:txBody>
                  <a:tcPr marL="7144" marR="7144" marT="7144" marB="0" anchor="ctr"/>
                </a:tc>
                <a:extLst>
                  <a:ext uri="{0D108BD9-81ED-4DB2-BD59-A6C34878D82A}">
                    <a16:rowId xmlns:a16="http://schemas.microsoft.com/office/drawing/2014/main" val="1456729805"/>
                  </a:ext>
                </a:extLst>
              </a:tr>
              <a:tr h="550946">
                <a:tc>
                  <a:txBody>
                    <a:bodyPr/>
                    <a:lstStyle/>
                    <a:p>
                      <a:pPr algn="ctr" fontAlgn="b"/>
                      <a:r>
                        <a:rPr lang="en-US" sz="1200" b="0" i="0" u="none" strike="noStrike">
                          <a:solidFill>
                            <a:srgbClr val="000000"/>
                          </a:solidFill>
                          <a:effectLst/>
                          <a:latin typeface="Segoe UI" panose="020B0502040204020203" pitchFamily="34" charset="0"/>
                        </a:rPr>
                        <a:t>Hemodialysis</a:t>
                      </a:r>
                      <a:br>
                        <a:rPr lang="en-US" sz="1200" b="0" i="0" u="none" strike="noStrike">
                          <a:solidFill>
                            <a:srgbClr val="000000"/>
                          </a:solidFill>
                          <a:effectLst/>
                          <a:latin typeface="Segoe UI" panose="020B0502040204020203" pitchFamily="34" charset="0"/>
                        </a:rPr>
                      </a:br>
                      <a:r>
                        <a:rPr lang="en-US" sz="1200" b="0" i="0" u="none" strike="noStrike">
                          <a:solidFill>
                            <a:srgbClr val="000000"/>
                          </a:solidFill>
                          <a:effectLst/>
                          <a:latin typeface="Segoe UI" panose="020B0502040204020203" pitchFamily="34" charset="0"/>
                        </a:rPr>
                        <a:t>then Transplant</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$300,000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2.75</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$250,000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N/A</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$1,075,000</a:t>
                      </a:r>
                    </a:p>
                  </a:txBody>
                  <a:tcPr marL="7144" marR="7144" marT="7144" marB="0" anchor="ctr"/>
                </a:tc>
                <a:extLst>
                  <a:ext uri="{0D108BD9-81ED-4DB2-BD59-A6C34878D82A}">
                    <a16:rowId xmlns:a16="http://schemas.microsoft.com/office/drawing/2014/main" val="1325580303"/>
                  </a:ext>
                </a:extLst>
              </a:tr>
              <a:tr h="550946">
                <a:tc>
                  <a:txBody>
                    <a:bodyPr/>
                    <a:lstStyle/>
                    <a:p>
                      <a:pPr algn="ctr" fontAlgn="b"/>
                      <a:r>
                        <a:rPr lang="en-US" sz="1200" b="0" i="0" u="none" strike="noStrike">
                          <a:solidFill>
                            <a:srgbClr val="000000"/>
                          </a:solidFill>
                          <a:effectLst/>
                          <a:latin typeface="Segoe UI" panose="020B0502040204020203" pitchFamily="34" charset="0"/>
                        </a:rPr>
                        <a:t>Kidney Transplant</a:t>
                      </a:r>
                      <a:br>
                        <a:rPr lang="en-US" sz="1200" b="0" i="0" u="none" strike="noStrike">
                          <a:solidFill>
                            <a:srgbClr val="000000"/>
                          </a:solidFill>
                          <a:effectLst/>
                          <a:latin typeface="Segoe UI" panose="020B0502040204020203" pitchFamily="34" charset="0"/>
                        </a:rPr>
                      </a:br>
                      <a:r>
                        <a:rPr lang="en-US" sz="1200" b="0" i="0" u="none" strike="noStrike">
                          <a:solidFill>
                            <a:srgbClr val="000000"/>
                          </a:solidFill>
                          <a:effectLst/>
                          <a:latin typeface="Segoe UI" panose="020B0502040204020203" pitchFamily="34" charset="0"/>
                        </a:rPr>
                        <a:t>No dialysis</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$250,000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$125,000</a:t>
                      </a:r>
                    </a:p>
                  </a:txBody>
                  <a:tcPr marL="7144" marR="7144" marT="7144" marB="0" anchor="ctr"/>
                </a:tc>
                <a:tc>
                  <a:txBody>
                    <a:bodyPr/>
                    <a:lstStyle/>
                    <a:p>
                      <a:pPr algn="ctr" fontAlgn="b"/>
                      <a:r>
                        <a:rPr lang="en-US" sz="1200" b="0" i="0" u="none" strike="noStrike">
                          <a:solidFill>
                            <a:srgbClr val="000000"/>
                          </a:solidFill>
                          <a:effectLst/>
                          <a:latin typeface="Segoe UI" panose="020B0502040204020203" pitchFamily="34" charset="0"/>
                        </a:rPr>
                        <a:t>$375,000</a:t>
                      </a:r>
                    </a:p>
                  </a:txBody>
                  <a:tcPr marL="7144" marR="7144" marT="7144" marB="0" anchor="ctr"/>
                </a:tc>
                <a:extLst>
                  <a:ext uri="{0D108BD9-81ED-4DB2-BD59-A6C34878D82A}">
                    <a16:rowId xmlns:a16="http://schemas.microsoft.com/office/drawing/2014/main" val="3665335046"/>
                  </a:ext>
                </a:extLst>
              </a:tr>
            </a:tbl>
          </a:graphicData>
        </a:graphic>
      </p:graphicFrame>
    </p:spTree>
    <p:extLst>
      <p:ext uri="{BB962C8B-B14F-4D97-AF65-F5344CB8AC3E}">
        <p14:creationId xmlns:p14="http://schemas.microsoft.com/office/powerpoint/2010/main" val="32304042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D22AD-F97A-4777-9DEF-994E283E269B}"/>
              </a:ext>
            </a:extLst>
          </p:cNvPr>
          <p:cNvSpPr>
            <a:spLocks noGrp="1"/>
          </p:cNvSpPr>
          <p:nvPr>
            <p:ph type="ctrTitle"/>
          </p:nvPr>
        </p:nvSpPr>
        <p:spPr/>
        <p:txBody>
          <a:bodyPr anchor="b">
            <a:normAutofit/>
          </a:bodyPr>
          <a:lstStyle/>
          <a:p>
            <a:r>
              <a:rPr lang="en-US"/>
              <a:t>Dana Farber Cancer Institute</a:t>
            </a:r>
          </a:p>
        </p:txBody>
      </p:sp>
    </p:spTree>
    <p:extLst>
      <p:ext uri="{BB962C8B-B14F-4D97-AF65-F5344CB8AC3E}">
        <p14:creationId xmlns:p14="http://schemas.microsoft.com/office/powerpoint/2010/main" val="3483059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2758D-4232-4734-96C3-5F6CC7D3EDAD}"/>
              </a:ext>
            </a:extLst>
          </p:cNvPr>
          <p:cNvSpPr>
            <a:spLocks noGrp="1"/>
          </p:cNvSpPr>
          <p:nvPr>
            <p:ph type="title"/>
          </p:nvPr>
        </p:nvSpPr>
        <p:spPr>
          <a:xfrm>
            <a:off x="736181" y="1010268"/>
            <a:ext cx="8158802" cy="447466"/>
          </a:xfrm>
        </p:spPr>
        <p:txBody>
          <a:bodyPr>
            <a:noAutofit/>
          </a:bodyPr>
          <a:lstStyle/>
          <a:p>
            <a:r>
              <a:rPr lang="en-GB" sz="2100" b="0" spc="0">
                <a:latin typeface="+mn-lt"/>
              </a:rPr>
              <a:t>Dana-Farber Cancer Institute</a:t>
            </a:r>
            <a:endParaRPr lang="en-US" sz="2100" b="0" spc="0">
              <a:latin typeface="+mn-lt"/>
            </a:endParaRPr>
          </a:p>
        </p:txBody>
      </p:sp>
      <p:sp>
        <p:nvSpPr>
          <p:cNvPr id="25" name="Google Shape;92;p13">
            <a:extLst>
              <a:ext uri="{FF2B5EF4-FFF2-40B4-BE49-F238E27FC236}">
                <a16:creationId xmlns:a16="http://schemas.microsoft.com/office/drawing/2014/main" id="{619699D9-46E4-4F04-AB50-4F8FA1AB2459}"/>
              </a:ext>
            </a:extLst>
          </p:cNvPr>
          <p:cNvSpPr txBox="1">
            <a:spLocks/>
          </p:cNvSpPr>
          <p:nvPr/>
        </p:nvSpPr>
        <p:spPr>
          <a:xfrm>
            <a:off x="6933464" y="5660654"/>
            <a:ext cx="2057400" cy="273844"/>
          </a:xfrm>
          <a:prstGeom prst="rect">
            <a:avLst/>
          </a:prstGeom>
          <a:noFill/>
          <a:ln>
            <a:noFill/>
          </a:ln>
        </p:spPr>
        <p:txBody>
          <a:bodyPr spcFirstLastPara="1" wrap="square" lIns="68569" tIns="34275" rIns="68569"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00000000-1234-1234-1234-123412341234}" type="slidenum">
              <a:rPr lang="en-US" sz="900">
                <a:latin typeface="Calibri" panose="020F0502020204030204"/>
              </a:rPr>
              <a:pPr algn="r" defTabSz="685800">
                <a:defRPr/>
              </a:pPr>
              <a:t>13</a:t>
            </a:fld>
            <a:endParaRPr lang="en-US" sz="900">
              <a:latin typeface="Calibri" panose="020F0502020204030204"/>
            </a:endParaRPr>
          </a:p>
        </p:txBody>
      </p:sp>
      <p:sp>
        <p:nvSpPr>
          <p:cNvPr id="30" name="Inhaltsplatzhalter 4">
            <a:extLst>
              <a:ext uri="{FF2B5EF4-FFF2-40B4-BE49-F238E27FC236}">
                <a16:creationId xmlns:a16="http://schemas.microsoft.com/office/drawing/2014/main" id="{D8E9AB9E-BF4B-4236-9DEB-8B9D1F07BF98}"/>
              </a:ext>
            </a:extLst>
          </p:cNvPr>
          <p:cNvSpPr txBox="1">
            <a:spLocks/>
          </p:cNvSpPr>
          <p:nvPr/>
        </p:nvSpPr>
        <p:spPr>
          <a:xfrm>
            <a:off x="2590689" y="2033219"/>
            <a:ext cx="3971348"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lnSpc>
                <a:spcPct val="100000"/>
              </a:lnSpc>
              <a:spcAft>
                <a:spcPts val="0"/>
              </a:spcAft>
              <a:buNone/>
              <a:defRPr/>
            </a:pPr>
            <a:r>
              <a:rPr lang="en-US" sz="1200">
                <a:solidFill>
                  <a:srgbClr val="000000"/>
                </a:solidFill>
                <a:latin typeface="Calibri" panose="020F0502020204030204" pitchFamily="34" charset="0"/>
                <a:ea typeface="Times New Roman" panose="02020603050405020304" pitchFamily="18" charset="0"/>
              </a:rPr>
              <a:t>The </a:t>
            </a:r>
            <a:r>
              <a:rPr lang="en-US" sz="1200" b="1">
                <a:solidFill>
                  <a:srgbClr val="000000"/>
                </a:solidFill>
                <a:latin typeface="Calibri" panose="020F0502020204030204" pitchFamily="34" charset="0"/>
                <a:ea typeface="Times New Roman" panose="02020603050405020304" pitchFamily="18" charset="0"/>
              </a:rPr>
              <a:t>only cancer center ranked within the top 10 </a:t>
            </a:r>
            <a:r>
              <a:rPr lang="en-US" sz="1200">
                <a:solidFill>
                  <a:srgbClr val="000000"/>
                </a:solidFill>
                <a:latin typeface="Calibri" panose="020F0502020204030204" pitchFamily="34" charset="0"/>
                <a:ea typeface="Times New Roman" panose="02020603050405020304" pitchFamily="18" charset="0"/>
              </a:rPr>
              <a:t>for both adult and pediatric cancer care</a:t>
            </a:r>
          </a:p>
        </p:txBody>
      </p:sp>
      <p:sp>
        <p:nvSpPr>
          <p:cNvPr id="31" name="Inhaltsplatzhalter 4">
            <a:extLst>
              <a:ext uri="{FF2B5EF4-FFF2-40B4-BE49-F238E27FC236}">
                <a16:creationId xmlns:a16="http://schemas.microsoft.com/office/drawing/2014/main" id="{2FDA64D8-E39D-4FF2-8B3C-C32E7842734C}"/>
              </a:ext>
            </a:extLst>
          </p:cNvPr>
          <p:cNvSpPr txBox="1">
            <a:spLocks/>
          </p:cNvSpPr>
          <p:nvPr/>
        </p:nvSpPr>
        <p:spPr>
          <a:xfrm>
            <a:off x="1131560" y="2040973"/>
            <a:ext cx="2705297" cy="3104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595">
              <a:lnSpc>
                <a:spcPct val="150000"/>
              </a:lnSpc>
              <a:spcAft>
                <a:spcPts val="900"/>
              </a:spcAft>
              <a:buNone/>
              <a:defRPr/>
            </a:pPr>
            <a:r>
              <a:rPr lang="en-US" sz="1500" b="1">
                <a:solidFill>
                  <a:srgbClr val="0B79C0"/>
                </a:solidFill>
                <a:latin typeface="Calibri" panose="020F0502020204030204"/>
              </a:rPr>
              <a:t>   TOP RANKED</a:t>
            </a:r>
          </a:p>
        </p:txBody>
      </p:sp>
      <p:sp>
        <p:nvSpPr>
          <p:cNvPr id="33" name="Inhaltsplatzhalter 4">
            <a:extLst>
              <a:ext uri="{FF2B5EF4-FFF2-40B4-BE49-F238E27FC236}">
                <a16:creationId xmlns:a16="http://schemas.microsoft.com/office/drawing/2014/main" id="{1B698D4E-6927-49DB-B470-3239C13876BA}"/>
              </a:ext>
            </a:extLst>
          </p:cNvPr>
          <p:cNvSpPr txBox="1">
            <a:spLocks/>
          </p:cNvSpPr>
          <p:nvPr/>
        </p:nvSpPr>
        <p:spPr>
          <a:xfrm>
            <a:off x="2590687" y="5131072"/>
            <a:ext cx="5225766" cy="3323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1200">
                <a:solidFill>
                  <a:schemeClr val="tx1"/>
                </a:solidFill>
                <a:latin typeface="Calibri" panose="020F0502020204030204" pitchFamily="34" charset="0"/>
              </a:rPr>
              <a:t>Significantly </a:t>
            </a:r>
            <a:r>
              <a:rPr lang="en-US" sz="1200" b="1">
                <a:solidFill>
                  <a:schemeClr val="tx1"/>
                </a:solidFill>
                <a:latin typeface="Calibri" panose="020F0502020204030204" pitchFamily="34" charset="0"/>
              </a:rPr>
              <a:t>higher outcomes/survival rates </a:t>
            </a:r>
            <a:r>
              <a:rPr lang="en-US" sz="1200">
                <a:solidFill>
                  <a:schemeClr val="tx1"/>
                </a:solidFill>
                <a:latin typeface="Calibri" panose="020F0502020204030204" pitchFamily="34" charset="0"/>
              </a:rPr>
              <a:t>compared to other NCI-Designated Cancer Centers, academic medical centers and  community oncology providers </a:t>
            </a:r>
          </a:p>
        </p:txBody>
      </p:sp>
      <p:sp>
        <p:nvSpPr>
          <p:cNvPr id="34" name="Inhaltsplatzhalter 4">
            <a:extLst>
              <a:ext uri="{FF2B5EF4-FFF2-40B4-BE49-F238E27FC236}">
                <a16:creationId xmlns:a16="http://schemas.microsoft.com/office/drawing/2014/main" id="{15F4F60E-F953-4600-810D-6FF67B730AB1}"/>
              </a:ext>
            </a:extLst>
          </p:cNvPr>
          <p:cNvSpPr txBox="1">
            <a:spLocks/>
          </p:cNvSpPr>
          <p:nvPr/>
        </p:nvSpPr>
        <p:spPr>
          <a:xfrm>
            <a:off x="276791" y="5047936"/>
            <a:ext cx="3513458" cy="3104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595">
              <a:lnSpc>
                <a:spcPct val="150000"/>
              </a:lnSpc>
              <a:spcAft>
                <a:spcPts val="900"/>
              </a:spcAft>
              <a:buNone/>
              <a:defRPr/>
            </a:pPr>
            <a:r>
              <a:rPr lang="en-US" sz="1500" b="1">
                <a:solidFill>
                  <a:srgbClr val="0C7BC2"/>
                </a:solidFill>
                <a:latin typeface="Calibri" panose="020F0502020204030204"/>
              </a:rPr>
              <a:t>BEST-IN-CLASS OUTCOMES</a:t>
            </a:r>
          </a:p>
        </p:txBody>
      </p:sp>
      <p:sp>
        <p:nvSpPr>
          <p:cNvPr id="32" name="Inhaltsplatzhalter 4">
            <a:extLst>
              <a:ext uri="{FF2B5EF4-FFF2-40B4-BE49-F238E27FC236}">
                <a16:creationId xmlns:a16="http://schemas.microsoft.com/office/drawing/2014/main" id="{143B7056-4988-4D8F-9432-E6DCC5B3CDCE}"/>
              </a:ext>
            </a:extLst>
          </p:cNvPr>
          <p:cNvSpPr txBox="1">
            <a:spLocks/>
          </p:cNvSpPr>
          <p:nvPr/>
        </p:nvSpPr>
        <p:spPr>
          <a:xfrm>
            <a:off x="379267" y="4174357"/>
            <a:ext cx="3051170" cy="3104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595">
              <a:lnSpc>
                <a:spcPct val="150000"/>
              </a:lnSpc>
              <a:spcAft>
                <a:spcPts val="900"/>
              </a:spcAft>
              <a:buNone/>
              <a:defRPr/>
            </a:pPr>
            <a:r>
              <a:rPr lang="en-US" sz="1500" b="1">
                <a:solidFill>
                  <a:srgbClr val="FCA019"/>
                </a:solidFill>
                <a:latin typeface="Calibri" panose="020F0502020204030204"/>
              </a:rPr>
              <a:t>LEADERS IN INNOVATION</a:t>
            </a:r>
          </a:p>
        </p:txBody>
      </p:sp>
      <p:sp>
        <p:nvSpPr>
          <p:cNvPr id="37" name="Inhaltsplatzhalter 4">
            <a:extLst>
              <a:ext uri="{FF2B5EF4-FFF2-40B4-BE49-F238E27FC236}">
                <a16:creationId xmlns:a16="http://schemas.microsoft.com/office/drawing/2014/main" id="{3CE1DDB6-AB91-43E9-B017-082566E60101}"/>
              </a:ext>
            </a:extLst>
          </p:cNvPr>
          <p:cNvSpPr txBox="1">
            <a:spLocks/>
          </p:cNvSpPr>
          <p:nvPr/>
        </p:nvSpPr>
        <p:spPr>
          <a:xfrm>
            <a:off x="2590687" y="3901277"/>
            <a:ext cx="6553313" cy="12536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spcAft>
                <a:spcPts val="450"/>
              </a:spcAft>
              <a:buNone/>
              <a:defRPr/>
            </a:pPr>
            <a:r>
              <a:rPr lang="en-US" sz="1200">
                <a:solidFill>
                  <a:srgbClr val="000000"/>
                </a:solidFill>
                <a:latin typeface="Calibri" panose="020F0502020204030204" pitchFamily="34" charset="0"/>
              </a:rPr>
              <a:t>Dana-Farber investigators contributed to </a:t>
            </a:r>
            <a:r>
              <a:rPr lang="en-US" sz="1200" b="1">
                <a:solidFill>
                  <a:srgbClr val="000000"/>
                </a:solidFill>
                <a:latin typeface="Calibri" panose="020F0502020204030204" pitchFamily="34" charset="0"/>
              </a:rPr>
              <a:t>1 in 4 FDA oncology drug approvals</a:t>
            </a:r>
          </a:p>
          <a:p>
            <a:pPr marL="0" indent="0" defTabSz="685800">
              <a:spcAft>
                <a:spcPts val="450"/>
              </a:spcAft>
              <a:buNone/>
              <a:defRPr/>
            </a:pPr>
            <a:r>
              <a:rPr lang="en-US" sz="1200" b="1">
                <a:solidFill>
                  <a:srgbClr val="000000"/>
                </a:solidFill>
                <a:latin typeface="Calibri" panose="020F0502020204030204" pitchFamily="34" charset="0"/>
              </a:rPr>
              <a:t>Pathways </a:t>
            </a:r>
            <a:r>
              <a:rPr lang="en-US" sz="1200">
                <a:solidFill>
                  <a:srgbClr val="000000"/>
                </a:solidFill>
                <a:latin typeface="Calibri" panose="020F0502020204030204" pitchFamily="34" charset="0"/>
              </a:rPr>
              <a:t>puts the latest evidence at the point of care and matches patients to our </a:t>
            </a:r>
            <a:r>
              <a:rPr lang="en-US" sz="1200" b="1">
                <a:solidFill>
                  <a:srgbClr val="000000"/>
                </a:solidFill>
                <a:latin typeface="Calibri" panose="020F0502020204030204" pitchFamily="34" charset="0"/>
              </a:rPr>
              <a:t>1,100+ clinical trials</a:t>
            </a:r>
          </a:p>
          <a:p>
            <a:pPr marL="0" indent="0" defTabSz="685800">
              <a:spcAft>
                <a:spcPts val="450"/>
              </a:spcAft>
              <a:buNone/>
              <a:defRPr/>
            </a:pPr>
            <a:r>
              <a:rPr lang="en-US" sz="1200">
                <a:solidFill>
                  <a:srgbClr val="000000"/>
                </a:solidFill>
                <a:latin typeface="Calibri" panose="020F0502020204030204" pitchFamily="34" charset="0"/>
              </a:rPr>
              <a:t>Notable researchers include </a:t>
            </a:r>
            <a:r>
              <a:rPr lang="en-US" sz="1200" b="1">
                <a:solidFill>
                  <a:srgbClr val="000000"/>
                </a:solidFill>
                <a:latin typeface="Calibri" panose="020F0502020204030204" pitchFamily="34" charset="0"/>
              </a:rPr>
              <a:t>William Kaelin, MD</a:t>
            </a:r>
            <a:r>
              <a:rPr lang="en-US" sz="1200">
                <a:solidFill>
                  <a:srgbClr val="000000"/>
                </a:solidFill>
                <a:latin typeface="Calibri" panose="020F0502020204030204" pitchFamily="34" charset="0"/>
              </a:rPr>
              <a:t>, 2019 Nobel Prize winner </a:t>
            </a:r>
          </a:p>
          <a:p>
            <a:pPr marL="0" indent="0" defTabSz="685800">
              <a:spcAft>
                <a:spcPts val="450"/>
              </a:spcAft>
              <a:buNone/>
              <a:defRPr/>
            </a:pPr>
            <a:r>
              <a:rPr lang="en-US" sz="1200" b="1">
                <a:solidFill>
                  <a:srgbClr val="000000"/>
                </a:solidFill>
                <a:latin typeface="Calibri" panose="020F0502020204030204" pitchFamily="34" charset="0"/>
              </a:rPr>
              <a:t>Profile</a:t>
            </a:r>
            <a:r>
              <a:rPr lang="en-US" sz="1200">
                <a:solidFill>
                  <a:srgbClr val="000000"/>
                </a:solidFill>
                <a:latin typeface="Calibri" panose="020F0502020204030204" pitchFamily="34" charset="0"/>
              </a:rPr>
              <a:t>, a research project launched by scientists at Dana-Farber Cancer Institute, </a:t>
            </a:r>
            <a:r>
              <a:rPr lang="en-US" sz="1200" b="1">
                <a:solidFill>
                  <a:srgbClr val="000000"/>
                </a:solidFill>
                <a:latin typeface="Calibri" panose="020F0502020204030204" pitchFamily="34" charset="0"/>
              </a:rPr>
              <a:t>is one of the nation's most comprehensive personalized cancer medicine initiatives.</a:t>
            </a:r>
          </a:p>
          <a:p>
            <a:pPr marL="0" indent="0" defTabSz="685800">
              <a:spcAft>
                <a:spcPts val="450"/>
              </a:spcAft>
              <a:buNone/>
              <a:defRPr/>
            </a:pPr>
            <a:endParaRPr lang="en-US" sz="120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E9B04562-B390-4346-A89F-197D36FEC841}"/>
              </a:ext>
            </a:extLst>
          </p:cNvPr>
          <p:cNvSpPr/>
          <p:nvPr/>
        </p:nvSpPr>
        <p:spPr>
          <a:xfrm>
            <a:off x="736180" y="1380574"/>
            <a:ext cx="8417324" cy="507831"/>
          </a:xfrm>
          <a:prstGeom prst="rect">
            <a:avLst/>
          </a:prstGeom>
        </p:spPr>
        <p:txBody>
          <a:bodyPr wrap="square">
            <a:spAutoFit/>
          </a:bodyPr>
          <a:lstStyle/>
          <a:p>
            <a:pPr>
              <a:defRPr/>
            </a:pPr>
            <a:r>
              <a:rPr lang="en-US" sz="1350">
                <a:solidFill>
                  <a:schemeClr val="tx1">
                    <a:lumMod val="75000"/>
                    <a:lumOff val="25000"/>
                  </a:schemeClr>
                </a:solidFill>
              </a:rPr>
              <a:t>As one of the world’s leading cancer centers, Dana Farber provides patients highly specialized clinical care, expertise, and research.</a:t>
            </a:r>
          </a:p>
        </p:txBody>
      </p:sp>
      <p:sp>
        <p:nvSpPr>
          <p:cNvPr id="45" name="Inhaltsplatzhalter 4">
            <a:extLst>
              <a:ext uri="{FF2B5EF4-FFF2-40B4-BE49-F238E27FC236}">
                <a16:creationId xmlns:a16="http://schemas.microsoft.com/office/drawing/2014/main" id="{AA67BF8D-77D6-4D8E-A204-AC54F364826B}"/>
              </a:ext>
            </a:extLst>
          </p:cNvPr>
          <p:cNvSpPr txBox="1">
            <a:spLocks/>
          </p:cNvSpPr>
          <p:nvPr/>
        </p:nvSpPr>
        <p:spPr>
          <a:xfrm>
            <a:off x="607160" y="2690537"/>
            <a:ext cx="1924016" cy="3104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595">
              <a:lnSpc>
                <a:spcPct val="150000"/>
              </a:lnSpc>
              <a:spcAft>
                <a:spcPts val="900"/>
              </a:spcAft>
              <a:buNone/>
              <a:defRPr/>
            </a:pPr>
            <a:r>
              <a:rPr lang="en-US" sz="1500" b="1">
                <a:solidFill>
                  <a:srgbClr val="0F548F"/>
                </a:solidFill>
                <a:latin typeface="Calibri" panose="020F0502020204030204"/>
              </a:rPr>
              <a:t>HARVARD-AFFILIATED</a:t>
            </a:r>
          </a:p>
        </p:txBody>
      </p:sp>
      <p:sp>
        <p:nvSpPr>
          <p:cNvPr id="2" name="Rectangle 1">
            <a:extLst>
              <a:ext uri="{FF2B5EF4-FFF2-40B4-BE49-F238E27FC236}">
                <a16:creationId xmlns:a16="http://schemas.microsoft.com/office/drawing/2014/main" id="{B91F400B-A407-4DE4-B620-520E91AEEAF7}"/>
              </a:ext>
            </a:extLst>
          </p:cNvPr>
          <p:cNvSpPr/>
          <p:nvPr/>
        </p:nvSpPr>
        <p:spPr>
          <a:xfrm>
            <a:off x="2590688" y="2595758"/>
            <a:ext cx="4895034" cy="774571"/>
          </a:xfrm>
          <a:prstGeom prst="rect">
            <a:avLst/>
          </a:prstGeom>
        </p:spPr>
        <p:txBody>
          <a:bodyPr wrap="square" lIns="0">
            <a:spAutoFit/>
          </a:bodyPr>
          <a:lstStyle/>
          <a:p>
            <a:pPr>
              <a:spcAft>
                <a:spcPts val="450"/>
              </a:spcAft>
            </a:pPr>
            <a:r>
              <a:rPr lang="en-US" sz="1200" b="1">
                <a:solidFill>
                  <a:srgbClr val="000000"/>
                </a:solidFill>
                <a:latin typeface="Calibri" panose="020F0502020204030204" pitchFamily="34" charset="0"/>
              </a:rPr>
              <a:t>Principal</a:t>
            </a:r>
            <a:r>
              <a:rPr lang="en-US" sz="1200">
                <a:solidFill>
                  <a:srgbClr val="000000"/>
                </a:solidFill>
                <a:latin typeface="Calibri" panose="020F0502020204030204" pitchFamily="34" charset="0"/>
              </a:rPr>
              <a:t> </a:t>
            </a:r>
            <a:r>
              <a:rPr lang="en-US" sz="1200" b="1">
                <a:solidFill>
                  <a:srgbClr val="000000"/>
                </a:solidFill>
                <a:latin typeface="Calibri" panose="020F0502020204030204" pitchFamily="34" charset="0"/>
              </a:rPr>
              <a:t>teaching affiliate of Harvard Medical School </a:t>
            </a:r>
            <a:endParaRPr lang="en-US" sz="1200">
              <a:solidFill>
                <a:srgbClr val="000000"/>
              </a:solidFill>
              <a:latin typeface="Calibri" panose="020F0502020204030204" pitchFamily="34" charset="0"/>
            </a:endParaRPr>
          </a:p>
          <a:p>
            <a:pPr>
              <a:spcAft>
                <a:spcPts val="450"/>
              </a:spcAft>
            </a:pPr>
            <a:r>
              <a:rPr lang="en-US" sz="1200">
                <a:solidFill>
                  <a:srgbClr val="000000"/>
                </a:solidFill>
                <a:latin typeface="Calibri" panose="020F0502020204030204" pitchFamily="34" charset="0"/>
                <a:ea typeface="Times New Roman" panose="02020603050405020304" pitchFamily="18" charset="0"/>
              </a:rPr>
              <a:t>F</a:t>
            </a:r>
            <a:r>
              <a:rPr lang="en-US" sz="1200">
                <a:latin typeface="Calibri" panose="020F0502020204030204" pitchFamily="34" charset="0"/>
                <a:ea typeface="Times New Roman" panose="02020603050405020304" pitchFamily="18" charset="0"/>
              </a:rPr>
              <a:t>ounding member of </a:t>
            </a:r>
            <a:r>
              <a:rPr lang="en-US" sz="1200" b="1">
                <a:latin typeface="Calibri" panose="020F0502020204030204" pitchFamily="34" charset="0"/>
                <a:ea typeface="Times New Roman" panose="02020603050405020304" pitchFamily="18" charset="0"/>
              </a:rPr>
              <a:t>Dana-Farber/Harvard Cancer Center</a:t>
            </a:r>
          </a:p>
          <a:p>
            <a:pPr>
              <a:spcAft>
                <a:spcPts val="450"/>
              </a:spcAft>
            </a:pPr>
            <a:r>
              <a:rPr lang="en-US" sz="1200" b="1">
                <a:latin typeface="Calibri" panose="020F0502020204030204" pitchFamily="34" charset="0"/>
                <a:ea typeface="Times New Roman" panose="02020603050405020304" pitchFamily="18" charset="0"/>
              </a:rPr>
              <a:t>NCI-designated</a:t>
            </a:r>
            <a:r>
              <a:rPr lang="en-US" sz="1200">
                <a:latin typeface="Calibri" panose="020F0502020204030204" pitchFamily="34" charset="0"/>
                <a:ea typeface="Times New Roman" panose="02020603050405020304" pitchFamily="18" charset="0"/>
              </a:rPr>
              <a:t> Comprehensive Cancer Center</a:t>
            </a:r>
            <a:endParaRPr lang="en-US" sz="1500"/>
          </a:p>
        </p:txBody>
      </p:sp>
      <p:sp>
        <p:nvSpPr>
          <p:cNvPr id="47" name="Inhaltsplatzhalter 4">
            <a:extLst>
              <a:ext uri="{FF2B5EF4-FFF2-40B4-BE49-F238E27FC236}">
                <a16:creationId xmlns:a16="http://schemas.microsoft.com/office/drawing/2014/main" id="{DB75CDE1-9E68-436A-8AE3-74D80CDD3BA2}"/>
              </a:ext>
            </a:extLst>
          </p:cNvPr>
          <p:cNvSpPr txBox="1">
            <a:spLocks/>
          </p:cNvSpPr>
          <p:nvPr/>
        </p:nvSpPr>
        <p:spPr>
          <a:xfrm>
            <a:off x="118214" y="3399311"/>
            <a:ext cx="2332155" cy="3104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595">
              <a:lnSpc>
                <a:spcPct val="150000"/>
              </a:lnSpc>
              <a:spcAft>
                <a:spcPts val="900"/>
              </a:spcAft>
              <a:buNone/>
              <a:defRPr/>
            </a:pPr>
            <a:r>
              <a:rPr lang="en-US" sz="1500" b="1">
                <a:solidFill>
                  <a:srgbClr val="20B3FB"/>
                </a:solidFill>
                <a:latin typeface="Calibri" panose="020F0502020204030204"/>
              </a:rPr>
              <a:t>HIGH PATIENT SATISFACTION</a:t>
            </a:r>
          </a:p>
        </p:txBody>
      </p:sp>
      <p:sp>
        <p:nvSpPr>
          <p:cNvPr id="48" name="Rectangle 47">
            <a:extLst>
              <a:ext uri="{FF2B5EF4-FFF2-40B4-BE49-F238E27FC236}">
                <a16:creationId xmlns:a16="http://schemas.microsoft.com/office/drawing/2014/main" id="{E995FC65-FAA6-43FD-ADF5-8D5964E191B2}"/>
              </a:ext>
            </a:extLst>
          </p:cNvPr>
          <p:cNvSpPr/>
          <p:nvPr/>
        </p:nvSpPr>
        <p:spPr>
          <a:xfrm>
            <a:off x="2590688" y="3482031"/>
            <a:ext cx="4572000" cy="276999"/>
          </a:xfrm>
          <a:prstGeom prst="rect">
            <a:avLst/>
          </a:prstGeom>
        </p:spPr>
        <p:txBody>
          <a:bodyPr lIns="0">
            <a:spAutoFit/>
          </a:bodyPr>
          <a:lstStyle/>
          <a:p>
            <a:r>
              <a:rPr lang="en-US" sz="1200" b="1">
                <a:solidFill>
                  <a:srgbClr val="000000"/>
                </a:solidFill>
                <a:latin typeface="Calibri" panose="020F0502020204030204" pitchFamily="34" charset="0"/>
              </a:rPr>
              <a:t>95% satisfaction rating amongst patients</a:t>
            </a:r>
            <a:endParaRPr lang="en-US" sz="1500"/>
          </a:p>
        </p:txBody>
      </p:sp>
      <p:pic>
        <p:nvPicPr>
          <p:cNvPr id="12" name="Graphic 11">
            <a:extLst>
              <a:ext uri="{FF2B5EF4-FFF2-40B4-BE49-F238E27FC236}">
                <a16:creationId xmlns:a16="http://schemas.microsoft.com/office/drawing/2014/main" id="{DDD13E36-2E03-4809-B17C-D67BBD1DB9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6300" y="2139343"/>
            <a:ext cx="1112678" cy="1001411"/>
          </a:xfrm>
          <a:prstGeom prst="rect">
            <a:avLst/>
          </a:prstGeom>
        </p:spPr>
      </p:pic>
      <p:pic>
        <p:nvPicPr>
          <p:cNvPr id="23" name="Picture 22">
            <a:extLst>
              <a:ext uri="{FF2B5EF4-FFF2-40B4-BE49-F238E27FC236}">
                <a16:creationId xmlns:a16="http://schemas.microsoft.com/office/drawing/2014/main" id="{F2E76818-C479-4974-B0EA-3182FE9DC8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817" b="17100"/>
          <a:stretch/>
        </p:blipFill>
        <p:spPr>
          <a:xfrm>
            <a:off x="8050202" y="3616597"/>
            <a:ext cx="996785" cy="29524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394" y="3167285"/>
            <a:ext cx="1605128" cy="393632"/>
          </a:xfrm>
          <a:prstGeom prst="rect">
            <a:avLst/>
          </a:prstGeom>
        </p:spPr>
      </p:pic>
    </p:spTree>
    <p:extLst>
      <p:ext uri="{BB962C8B-B14F-4D97-AF65-F5344CB8AC3E}">
        <p14:creationId xmlns:p14="http://schemas.microsoft.com/office/powerpoint/2010/main" val="229309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96">
            <a:extLst>
              <a:ext uri="{FF2B5EF4-FFF2-40B4-BE49-F238E27FC236}">
                <a16:creationId xmlns:a16="http://schemas.microsoft.com/office/drawing/2014/main" id="{2A2707C4-D16F-4786-AF6E-B0486F2D3757}"/>
              </a:ext>
            </a:extLst>
          </p:cNvPr>
          <p:cNvSpPr txBox="1">
            <a:spLocks/>
          </p:cNvSpPr>
          <p:nvPr/>
        </p:nvSpPr>
        <p:spPr>
          <a:xfrm>
            <a:off x="5692552" y="1188906"/>
            <a:ext cx="3049682" cy="179280"/>
          </a:xfrm>
          <a:prstGeom prst="rect">
            <a:avLst/>
          </a:prstGeom>
          <a:solidFill>
            <a:schemeClr val="bg1"/>
          </a:solidFill>
        </p:spPr>
        <p:txBody>
          <a:bodyPr vert="horz" wrap="square" lIns="68580" tIns="34290" rIns="68580" bIns="34290" rtlCol="0" anchor="ctr">
            <a:normAutofit fontScale="25000" lnSpcReduction="20000"/>
          </a:bodyPr>
          <a:lstStyle>
            <a:lvl1pPr algn="r" defTabSz="914400" rtl="0" eaLnBrk="1" latinLnBrk="0" hangingPunct="1">
              <a:lnSpc>
                <a:spcPct val="90000"/>
              </a:lnSpc>
              <a:spcBef>
                <a:spcPct val="0"/>
              </a:spcBef>
              <a:buNone/>
              <a:defRPr lang="en-GB" sz="4400" b="0" strike="noStrike" kern="1200" spc="300">
                <a:solidFill>
                  <a:schemeClr val="tx1">
                    <a:lumMod val="65000"/>
                    <a:lumOff val="35000"/>
                  </a:schemeClr>
                </a:solidFill>
                <a:effectLst/>
                <a:latin typeface="+mj-lt"/>
                <a:ea typeface="+mn-ea"/>
                <a:cs typeface="+mn-cs"/>
              </a:defRPr>
            </a:lvl1pPr>
          </a:lstStyle>
          <a:p>
            <a:pPr defTabSz="685800">
              <a:defRPr/>
            </a:pPr>
            <a:endParaRPr lang="en-US" sz="3300" b="1" spc="225">
              <a:solidFill>
                <a:prstClr val="black">
                  <a:lumMod val="65000"/>
                  <a:lumOff val="35000"/>
                </a:prstClr>
              </a:solidFill>
              <a:latin typeface="Calibri Light" panose="020F0302020204030204"/>
            </a:endParaRPr>
          </a:p>
        </p:txBody>
      </p:sp>
      <p:sp>
        <p:nvSpPr>
          <p:cNvPr id="26" name="Title 96">
            <a:extLst>
              <a:ext uri="{FF2B5EF4-FFF2-40B4-BE49-F238E27FC236}">
                <a16:creationId xmlns:a16="http://schemas.microsoft.com/office/drawing/2014/main" id="{AED5A985-06DD-4599-B925-4B0A7F5CA5CB}"/>
              </a:ext>
            </a:extLst>
          </p:cNvPr>
          <p:cNvSpPr>
            <a:spLocks noGrp="1"/>
          </p:cNvSpPr>
          <p:nvPr>
            <p:ph type="title"/>
          </p:nvPr>
        </p:nvSpPr>
        <p:spPr>
          <a:xfrm>
            <a:off x="814374" y="1089421"/>
            <a:ext cx="7607256" cy="484748"/>
          </a:xfrm>
          <a:noFill/>
        </p:spPr>
        <p:txBody>
          <a:bodyPr>
            <a:noAutofit/>
          </a:bodyPr>
          <a:lstStyle/>
          <a:p>
            <a:r>
              <a:rPr lang="en-GB" sz="2100" b="0" spc="0">
                <a:latin typeface="+mn-lt"/>
              </a:rPr>
              <a:t>Cancer diagnoses are a major health care cost driver for employers </a:t>
            </a:r>
          </a:p>
        </p:txBody>
      </p:sp>
      <p:grpSp>
        <p:nvGrpSpPr>
          <p:cNvPr id="39" name="Group 38">
            <a:extLst>
              <a:ext uri="{FF2B5EF4-FFF2-40B4-BE49-F238E27FC236}">
                <a16:creationId xmlns:a16="http://schemas.microsoft.com/office/drawing/2014/main" id="{E4FA2AA7-B371-40B6-9D71-F7A6360A0DED}"/>
              </a:ext>
            </a:extLst>
          </p:cNvPr>
          <p:cNvGrpSpPr/>
          <p:nvPr/>
        </p:nvGrpSpPr>
        <p:grpSpPr>
          <a:xfrm>
            <a:off x="4650041" y="1922119"/>
            <a:ext cx="4092192" cy="3742188"/>
            <a:chOff x="6478533" y="1998298"/>
            <a:chExt cx="5456256" cy="4989583"/>
          </a:xfrm>
        </p:grpSpPr>
        <p:sp>
          <p:nvSpPr>
            <p:cNvPr id="40" name="TextBox 104">
              <a:extLst>
                <a:ext uri="{FF2B5EF4-FFF2-40B4-BE49-F238E27FC236}">
                  <a16:creationId xmlns:a16="http://schemas.microsoft.com/office/drawing/2014/main" id="{A34552AA-D1A4-4954-8F30-BFA3F14E0F54}"/>
                </a:ext>
              </a:extLst>
            </p:cNvPr>
            <p:cNvSpPr txBox="1"/>
            <p:nvPr/>
          </p:nvSpPr>
          <p:spPr>
            <a:xfrm>
              <a:off x="6478533" y="1998298"/>
              <a:ext cx="5338407" cy="1070379"/>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spcAft>
                  <a:spcPts val="450"/>
                </a:spcAft>
                <a:defRPr/>
              </a:pPr>
              <a:r>
                <a:rPr lang="en-US" sz="1200">
                  <a:latin typeface="Calibri" panose="020F0502020204030204"/>
                </a:rPr>
                <a:t>Cancer claims are only </a:t>
              </a:r>
              <a:r>
                <a:rPr lang="en-US" sz="1200" b="1">
                  <a:latin typeface="Calibri" panose="020F0502020204030204"/>
                </a:rPr>
                <a:t>1% of total claims but amount to 12% of medical cost </a:t>
              </a:r>
              <a:r>
                <a:rPr lang="en-US" sz="1200" baseline="30000">
                  <a:latin typeface="Calibri" panose="020F0502020204030204"/>
                  <a:cs typeface="Arial"/>
                </a:rPr>
                <a:t>1</a:t>
              </a:r>
            </a:p>
            <a:p>
              <a:pPr defTabSz="685783">
                <a:defRPr/>
              </a:pPr>
              <a:r>
                <a:rPr lang="en-US" sz="1200" b="1"/>
                <a:t>50% of cancer-related ED visits and hospital admissions </a:t>
              </a:r>
              <a:r>
                <a:rPr lang="en-US" sz="1200"/>
                <a:t>can be avoided by more comprehensive care management</a:t>
              </a:r>
              <a:r>
                <a:rPr lang="en-US" sz="1200" baseline="30000">
                  <a:cs typeface="Arial"/>
                </a:rPr>
                <a:t>2</a:t>
              </a:r>
            </a:p>
          </p:txBody>
        </p:sp>
        <p:sp>
          <p:nvSpPr>
            <p:cNvPr id="41" name="TextBox 182">
              <a:extLst>
                <a:ext uri="{FF2B5EF4-FFF2-40B4-BE49-F238E27FC236}">
                  <a16:creationId xmlns:a16="http://schemas.microsoft.com/office/drawing/2014/main" id="{757A0D79-F41F-4D91-B858-4A057289A714}"/>
                </a:ext>
              </a:extLst>
            </p:cNvPr>
            <p:cNvSpPr txBox="1"/>
            <p:nvPr/>
          </p:nvSpPr>
          <p:spPr>
            <a:xfrm>
              <a:off x="6478533" y="3255373"/>
              <a:ext cx="5338405" cy="111141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spcAft>
                  <a:spcPts val="450"/>
                </a:spcAft>
                <a:defRPr/>
              </a:pPr>
              <a:r>
                <a:rPr lang="en-US" sz="1200" b="1">
                  <a:latin typeface="Calibri" panose="020F0502020204030204"/>
                  <a:cs typeface="Arial"/>
                </a:rPr>
                <a:t>17% of cancers are misdiagnosed</a:t>
              </a:r>
              <a:r>
                <a:rPr lang="en-US" sz="1200" baseline="30000">
                  <a:latin typeface="Calibri" panose="020F0502020204030204"/>
                  <a:cs typeface="Arial"/>
                </a:rPr>
                <a:t>3</a:t>
              </a:r>
            </a:p>
            <a:p>
              <a:pPr defTabSz="685783">
                <a:spcAft>
                  <a:spcPts val="450"/>
                </a:spcAft>
                <a:defRPr/>
              </a:pPr>
              <a:r>
                <a:rPr lang="en-US" sz="1200"/>
                <a:t>High costs due to variations in care and utilization of precision medicine - validation study of Pathways shows </a:t>
              </a:r>
              <a:r>
                <a:rPr lang="en-US" sz="1400" b="1" i="1">
                  <a:solidFill>
                    <a:schemeClr val="accent1">
                      <a:lumMod val="75000"/>
                    </a:schemeClr>
                  </a:solidFill>
                </a:rPr>
                <a:t>22% lower costs</a:t>
              </a:r>
              <a:r>
                <a:rPr lang="en-US" sz="1400" b="1" i="1" baseline="30000">
                  <a:solidFill>
                    <a:schemeClr val="accent1">
                      <a:lumMod val="75000"/>
                    </a:schemeClr>
                  </a:solidFill>
                  <a:cs typeface="Arial"/>
                </a:rPr>
                <a:t>4</a:t>
              </a:r>
              <a:endParaRPr lang="en-US" sz="1400" i="1" baseline="30000">
                <a:solidFill>
                  <a:schemeClr val="accent1">
                    <a:lumMod val="75000"/>
                  </a:schemeClr>
                </a:solidFill>
                <a:cs typeface="Arial"/>
              </a:endParaRPr>
            </a:p>
          </p:txBody>
        </p:sp>
        <p:sp>
          <p:nvSpPr>
            <p:cNvPr id="42" name="TextBox 185">
              <a:extLst>
                <a:ext uri="{FF2B5EF4-FFF2-40B4-BE49-F238E27FC236}">
                  <a16:creationId xmlns:a16="http://schemas.microsoft.com/office/drawing/2014/main" id="{24DB5708-4DF7-4909-B736-465DC62B3F84}"/>
                </a:ext>
              </a:extLst>
            </p:cNvPr>
            <p:cNvSpPr txBox="1"/>
            <p:nvPr/>
          </p:nvSpPr>
          <p:spPr>
            <a:xfrm>
              <a:off x="6478533" y="4670018"/>
              <a:ext cx="5338407" cy="57451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sz="1200"/>
                <a:t>Cancer is the </a:t>
              </a:r>
              <a:r>
                <a:rPr lang="en-US" sz="1200" b="1"/>
                <a:t>number 1 reason </a:t>
              </a:r>
              <a:r>
                <a:rPr lang="en-US" sz="1400" b="1" i="1">
                  <a:solidFill>
                    <a:schemeClr val="accent1">
                      <a:lumMod val="75000"/>
                    </a:schemeClr>
                  </a:solidFill>
                </a:rPr>
                <a:t>for long term disability claims</a:t>
              </a:r>
              <a:r>
                <a:rPr lang="en-US" sz="1200"/>
                <a:t>, representing 17% of claims</a:t>
              </a:r>
              <a:r>
                <a:rPr lang="en-US" sz="1200" baseline="30000">
                  <a:cs typeface="Arial"/>
                </a:rPr>
                <a:t>5</a:t>
              </a:r>
              <a:endParaRPr lang="en-US" sz="1200">
                <a:latin typeface="Calibri" panose="020F0502020204030204"/>
                <a:cs typeface="Calibri"/>
              </a:endParaRPr>
            </a:p>
          </p:txBody>
        </p:sp>
        <p:sp>
          <p:nvSpPr>
            <p:cNvPr id="43" name="TextBox 188">
              <a:extLst>
                <a:ext uri="{FF2B5EF4-FFF2-40B4-BE49-F238E27FC236}">
                  <a16:creationId xmlns:a16="http://schemas.microsoft.com/office/drawing/2014/main" id="{B5BC05AC-681E-418D-A260-C3C7112F51AE}"/>
                </a:ext>
              </a:extLst>
            </p:cNvPr>
            <p:cNvSpPr txBox="1"/>
            <p:nvPr/>
          </p:nvSpPr>
          <p:spPr>
            <a:xfrm>
              <a:off x="6525293" y="5920922"/>
              <a:ext cx="5409496" cy="1066959"/>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sz="1200"/>
                <a:t>$139 billion are associated with </a:t>
              </a:r>
              <a:r>
                <a:rPr lang="en-US" sz="1400" b="1" i="1">
                  <a:solidFill>
                    <a:schemeClr val="accent1">
                      <a:lumMod val="75000"/>
                    </a:schemeClr>
                  </a:solidFill>
                </a:rPr>
                <a:t>diminished productivity and lost work time</a:t>
              </a:r>
              <a:r>
                <a:rPr lang="en-US" sz="1200"/>
                <a:t>, either for cancer treatment or for caring for someone with cancer</a:t>
              </a:r>
              <a:r>
                <a:rPr lang="en-US" sz="1200" baseline="30000">
                  <a:cs typeface="Arial"/>
                </a:rPr>
                <a:t>.</a:t>
              </a:r>
              <a:r>
                <a:rPr lang="en-US" sz="1200"/>
                <a:t>. Employees with cancer are absent 3.8 more days.</a:t>
              </a:r>
              <a:r>
                <a:rPr lang="en-US" sz="1200" baseline="30000">
                  <a:cs typeface="Arial"/>
                </a:rPr>
                <a:t> 6</a:t>
              </a:r>
              <a:endParaRPr lang="en-US" sz="1200"/>
            </a:p>
          </p:txBody>
        </p:sp>
      </p:grpSp>
      <p:sp>
        <p:nvSpPr>
          <p:cNvPr id="77" name="Rectangle 76">
            <a:extLst>
              <a:ext uri="{FF2B5EF4-FFF2-40B4-BE49-F238E27FC236}">
                <a16:creationId xmlns:a16="http://schemas.microsoft.com/office/drawing/2014/main" id="{AE766FF6-4C35-4636-B8B1-4E78CD7DDDEA}"/>
              </a:ext>
            </a:extLst>
          </p:cNvPr>
          <p:cNvSpPr/>
          <p:nvPr/>
        </p:nvSpPr>
        <p:spPr>
          <a:xfrm>
            <a:off x="966757" y="5618906"/>
            <a:ext cx="7906361" cy="461665"/>
          </a:xfrm>
          <a:prstGeom prst="rect">
            <a:avLst/>
          </a:prstGeom>
        </p:spPr>
        <p:txBody>
          <a:bodyPr wrap="square">
            <a:spAutoFit/>
          </a:bodyPr>
          <a:lstStyle/>
          <a:p>
            <a:r>
              <a:rPr lang="en-US" sz="600">
                <a:latin typeface="Calibri" panose="020F0502020204030204"/>
              </a:rPr>
              <a:t>Sources: 1) Nobel, J., Sasser, E., Weiss J., Pickering, L.; Northeast Business Group on Health, “ Cancer and the Workplace: The Employer Perspective,” Oct. 2015. 2_ </a:t>
            </a:r>
            <a:r>
              <a:rPr lang="en-US" sz="600">
                <a:solidFill>
                  <a:prstClr val="black"/>
                </a:solidFill>
              </a:rPr>
              <a:t>Panattoni, L., Fedorenko, C., Greenwood-Hickman, M. A., Kreizenbeck, K., Walker, J. R., Martins, R., … Ramsey, S. D. (2018, March 14). Characterizing Potentially Preventable Cancer- and Chronic Disease-Related Emergency Department Use in the Year After Treatment Initiation: A Regional Study. Retrieved from </a:t>
            </a:r>
            <a:r>
              <a:rPr lang="en-US" sz="600">
                <a:solidFill>
                  <a:prstClr val="black"/>
                </a:solidFill>
                <a:hlinkClick r:id="rId2">
                  <a:extLst>
                    <a:ext uri="{A12FA001-AC4F-418D-AE19-62706E023703}">
                      <ahyp:hlinkClr xmlns:ahyp="http://schemas.microsoft.com/office/drawing/2018/hyperlinkcolor" val="tx"/>
                    </a:ext>
                  </a:extLst>
                </a:hlinkClick>
              </a:rPr>
              <a:t>https://www.ncbi.nlm.nih.gov/pubmed/29452549</a:t>
            </a:r>
            <a:r>
              <a:rPr lang="en-US" sz="600">
                <a:solidFill>
                  <a:prstClr val="black"/>
                </a:solidFill>
              </a:rPr>
              <a:t>. </a:t>
            </a:r>
            <a:r>
              <a:rPr lang="en-US" sz="600">
                <a:solidFill>
                  <a:prstClr val="black"/>
                </a:solidFill>
                <a:latin typeface="Calibri" panose="020F0502020204030204"/>
              </a:rPr>
              <a:t>3</a:t>
            </a:r>
            <a:r>
              <a:rPr lang="en-US" sz="600">
                <a:latin typeface="Calibri" panose="020F0502020204030204"/>
              </a:rPr>
              <a:t>) BWH Pathology, ADCC study. 4) </a:t>
            </a:r>
            <a:r>
              <a:rPr lang="en-US" sz="600">
                <a:latin typeface="Calibri" panose="020F0502020204030204" pitchFamily="34" charset="0"/>
                <a:ea typeface="Calibri" panose="020F0502020204030204" pitchFamily="34" charset="0"/>
                <a:cs typeface="Times New Roman" panose="02020603050405020304" pitchFamily="18" charset="0"/>
              </a:rPr>
              <a:t>Jackman et al. Cost and Survival Analysis Before and After Implementation of Dana-Farber Clinical Pathways for Patients with Stage IV Non–Small-Cell Lung Cancer</a:t>
            </a:r>
            <a:r>
              <a:rPr lang="en-US" sz="600">
                <a:latin typeface="Calibri" panose="020F0502020204030204"/>
              </a:rPr>
              <a:t> 5) Unum 6) Advisory Board</a:t>
            </a:r>
            <a:endParaRPr lang="en-US" sz="600">
              <a:solidFill>
                <a:schemeClr val="tx1">
                  <a:lumMod val="65000"/>
                  <a:lumOff val="35000"/>
                </a:schemeClr>
              </a:solidFill>
            </a:endParaRPr>
          </a:p>
        </p:txBody>
      </p:sp>
      <p:sp>
        <p:nvSpPr>
          <p:cNvPr id="79" name="Google Shape;92;p13">
            <a:extLst>
              <a:ext uri="{FF2B5EF4-FFF2-40B4-BE49-F238E27FC236}">
                <a16:creationId xmlns:a16="http://schemas.microsoft.com/office/drawing/2014/main" id="{B3F6E35C-7F3C-4BCF-B2D1-E086486B878A}"/>
              </a:ext>
            </a:extLst>
          </p:cNvPr>
          <p:cNvSpPr txBox="1">
            <a:spLocks/>
          </p:cNvSpPr>
          <p:nvPr/>
        </p:nvSpPr>
        <p:spPr>
          <a:xfrm>
            <a:off x="8233677" y="4629978"/>
            <a:ext cx="2057400" cy="273844"/>
          </a:xfrm>
          <a:prstGeom prst="rect">
            <a:avLst/>
          </a:prstGeom>
          <a:noFill/>
          <a:ln>
            <a:noFill/>
          </a:ln>
        </p:spPr>
        <p:txBody>
          <a:bodyPr spcFirstLastPara="1" wrap="square" lIns="68569" tIns="34275" rIns="68569"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00000000-1234-1234-1234-123412341234}" type="slidenum">
              <a:rPr lang="en-US" sz="900">
                <a:latin typeface="Calibri" panose="020F0502020204030204"/>
              </a:rPr>
              <a:pPr algn="r" defTabSz="685800">
                <a:defRPr/>
              </a:pPr>
              <a:t>14</a:t>
            </a:fld>
            <a:endParaRPr lang="en-US" sz="900">
              <a:latin typeface="Calibri" panose="020F0502020204030204"/>
            </a:endParaRPr>
          </a:p>
        </p:txBody>
      </p:sp>
      <p:grpSp>
        <p:nvGrpSpPr>
          <p:cNvPr id="81" name="Group 80">
            <a:extLst>
              <a:ext uri="{FF2B5EF4-FFF2-40B4-BE49-F238E27FC236}">
                <a16:creationId xmlns:a16="http://schemas.microsoft.com/office/drawing/2014/main" id="{C951B280-FC0A-4671-9A35-E57F838D9A98}"/>
              </a:ext>
            </a:extLst>
          </p:cNvPr>
          <p:cNvGrpSpPr/>
          <p:nvPr/>
        </p:nvGrpSpPr>
        <p:grpSpPr>
          <a:xfrm>
            <a:off x="109728" y="1750646"/>
            <a:ext cx="3614326" cy="3873114"/>
            <a:chOff x="1966751" y="1498241"/>
            <a:chExt cx="4465516" cy="4790280"/>
          </a:xfrm>
        </p:grpSpPr>
        <p:cxnSp>
          <p:nvCxnSpPr>
            <p:cNvPr id="82" name="Straight Connector 81">
              <a:extLst>
                <a:ext uri="{FF2B5EF4-FFF2-40B4-BE49-F238E27FC236}">
                  <a16:creationId xmlns:a16="http://schemas.microsoft.com/office/drawing/2014/main" id="{3E5CCBED-FDE9-4EAC-8029-6038397A2957}"/>
                </a:ext>
              </a:extLst>
            </p:cNvPr>
            <p:cNvCxnSpPr/>
            <p:nvPr/>
          </p:nvCxnSpPr>
          <p:spPr>
            <a:xfrm flipV="1">
              <a:off x="3959972" y="2162330"/>
              <a:ext cx="2457874" cy="1"/>
            </a:xfrm>
            <a:prstGeom prst="line">
              <a:avLst/>
            </a:prstGeom>
            <a:ln w="38100">
              <a:solidFill>
                <a:srgbClr val="13315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B9E7A5B-EFB5-4985-82B8-1A3048620D45}"/>
                </a:ext>
              </a:extLst>
            </p:cNvPr>
            <p:cNvCxnSpPr/>
            <p:nvPr/>
          </p:nvCxnSpPr>
          <p:spPr>
            <a:xfrm>
              <a:off x="4266726" y="5928220"/>
              <a:ext cx="2119055" cy="1"/>
            </a:xfrm>
            <a:prstGeom prst="line">
              <a:avLst/>
            </a:prstGeom>
            <a:ln w="38100">
              <a:solidFill>
                <a:srgbClr val="20B3F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5BDD87F-4CF5-4332-96C5-24A131D11B26}"/>
                </a:ext>
              </a:extLst>
            </p:cNvPr>
            <p:cNvCxnSpPr/>
            <p:nvPr/>
          </p:nvCxnSpPr>
          <p:spPr>
            <a:xfrm>
              <a:off x="5394347" y="4470076"/>
              <a:ext cx="1023502" cy="1"/>
            </a:xfrm>
            <a:prstGeom prst="line">
              <a:avLst/>
            </a:prstGeom>
            <a:ln w="38100">
              <a:solidFill>
                <a:srgbClr val="0B79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91EA02D-3E19-4DC1-91B2-AD899DAA835B}"/>
                </a:ext>
              </a:extLst>
            </p:cNvPr>
            <p:cNvCxnSpPr/>
            <p:nvPr/>
          </p:nvCxnSpPr>
          <p:spPr>
            <a:xfrm>
              <a:off x="5463159" y="3265060"/>
              <a:ext cx="969108" cy="1"/>
            </a:xfrm>
            <a:prstGeom prst="line">
              <a:avLst/>
            </a:prstGeom>
            <a:ln w="38100">
              <a:solidFill>
                <a:srgbClr val="135D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690AAB5-E11D-4459-86E2-0D69D80FB534}"/>
                </a:ext>
              </a:extLst>
            </p:cNvPr>
            <p:cNvSpPr>
              <a:spLocks noChangeArrowheads="1"/>
            </p:cNvSpPr>
            <p:nvPr/>
          </p:nvSpPr>
          <p:spPr bwMode="auto">
            <a:xfrm>
              <a:off x="1966751" y="2189756"/>
              <a:ext cx="3686160" cy="3686158"/>
            </a:xfrm>
            <a:prstGeom prst="ellipse">
              <a:avLst/>
            </a:prstGeom>
            <a:solidFill>
              <a:schemeClr val="bg1">
                <a:lumMod val="95000"/>
              </a:schemeClr>
            </a:solidFill>
            <a:ln w="31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89" name="Freeform 314">
              <a:extLst>
                <a:ext uri="{FF2B5EF4-FFF2-40B4-BE49-F238E27FC236}">
                  <a16:creationId xmlns:a16="http://schemas.microsoft.com/office/drawing/2014/main" id="{CD696136-2DE6-4E5C-A25D-F5AC6AAD7CA6}"/>
                </a:ext>
              </a:extLst>
            </p:cNvPr>
            <p:cNvSpPr>
              <a:spLocks/>
            </p:cNvSpPr>
            <p:nvPr/>
          </p:nvSpPr>
          <p:spPr bwMode="auto">
            <a:xfrm>
              <a:off x="3761811" y="4749901"/>
              <a:ext cx="1461222" cy="153862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20B3FB"/>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90" name="Freeform 315">
              <a:extLst>
                <a:ext uri="{FF2B5EF4-FFF2-40B4-BE49-F238E27FC236}">
                  <a16:creationId xmlns:a16="http://schemas.microsoft.com/office/drawing/2014/main" id="{00340126-4C46-40B5-9FA0-26BF928CDABF}"/>
                </a:ext>
              </a:extLst>
            </p:cNvPr>
            <p:cNvSpPr>
              <a:spLocks/>
            </p:cNvSpPr>
            <p:nvPr/>
          </p:nvSpPr>
          <p:spPr bwMode="auto">
            <a:xfrm>
              <a:off x="4246830" y="4041479"/>
              <a:ext cx="1811386" cy="1774888"/>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0B79C0"/>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91" name="Freeform 502">
              <a:extLst>
                <a:ext uri="{FF2B5EF4-FFF2-40B4-BE49-F238E27FC236}">
                  <a16:creationId xmlns:a16="http://schemas.microsoft.com/office/drawing/2014/main" id="{35E5E0BA-FA89-4D4F-BEF1-F881063EFAC9}"/>
                </a:ext>
              </a:extLst>
            </p:cNvPr>
            <p:cNvSpPr>
              <a:spLocks/>
            </p:cNvSpPr>
            <p:nvPr/>
          </p:nvSpPr>
          <p:spPr bwMode="auto">
            <a:xfrm>
              <a:off x="4360162" y="2303087"/>
              <a:ext cx="1840198" cy="1867090"/>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135D98"/>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92" name="Freeform 503">
              <a:extLst>
                <a:ext uri="{FF2B5EF4-FFF2-40B4-BE49-F238E27FC236}">
                  <a16:creationId xmlns:a16="http://schemas.microsoft.com/office/drawing/2014/main" id="{1A92AC19-DA0F-4F02-8245-110AC955C976}"/>
                </a:ext>
              </a:extLst>
            </p:cNvPr>
            <p:cNvSpPr>
              <a:spLocks/>
            </p:cNvSpPr>
            <p:nvPr/>
          </p:nvSpPr>
          <p:spPr bwMode="auto">
            <a:xfrm>
              <a:off x="3595653" y="1498241"/>
              <a:ext cx="1957372" cy="1984263"/>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13315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7C3497"/>
                </a:solidFill>
                <a:latin typeface="Calibri Light"/>
              </a:endParaRPr>
            </a:p>
          </p:txBody>
        </p:sp>
        <p:grpSp>
          <p:nvGrpSpPr>
            <p:cNvPr id="93" name="Group 92">
              <a:extLst>
                <a:ext uri="{FF2B5EF4-FFF2-40B4-BE49-F238E27FC236}">
                  <a16:creationId xmlns:a16="http://schemas.microsoft.com/office/drawing/2014/main" id="{781A350E-B732-4FE0-B1C9-118314CC3495}"/>
                </a:ext>
              </a:extLst>
            </p:cNvPr>
            <p:cNvGrpSpPr/>
            <p:nvPr/>
          </p:nvGrpSpPr>
          <p:grpSpPr>
            <a:xfrm>
              <a:off x="2837344" y="3067742"/>
              <a:ext cx="1930480" cy="1930479"/>
              <a:chOff x="1491023" y="3295772"/>
              <a:chExt cx="1595438" cy="1595437"/>
            </a:xfrm>
          </p:grpSpPr>
          <p:sp>
            <p:nvSpPr>
              <p:cNvPr id="94" name="Oval 93">
                <a:extLst>
                  <a:ext uri="{FF2B5EF4-FFF2-40B4-BE49-F238E27FC236}">
                    <a16:creationId xmlns:a16="http://schemas.microsoft.com/office/drawing/2014/main" id="{4377D45E-77F0-4C0E-8FD2-98D1040E225D}"/>
                  </a:ext>
                </a:extLst>
              </p:cNvPr>
              <p:cNvSpPr>
                <a:spLocks noChangeArrowheads="1"/>
              </p:cNvSpPr>
              <p:nvPr/>
            </p:nvSpPr>
            <p:spPr bwMode="auto">
              <a:xfrm>
                <a:off x="1491023" y="3295772"/>
                <a:ext cx="1595438" cy="1595437"/>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95" name="Oval 94">
                <a:extLst>
                  <a:ext uri="{FF2B5EF4-FFF2-40B4-BE49-F238E27FC236}">
                    <a16:creationId xmlns:a16="http://schemas.microsoft.com/office/drawing/2014/main" id="{15A9E3B4-D653-482A-82BD-10D8A93749AF}"/>
                  </a:ext>
                </a:extLst>
              </p:cNvPr>
              <p:cNvSpPr>
                <a:spLocks noChangeArrowheads="1"/>
              </p:cNvSpPr>
              <p:nvPr/>
            </p:nvSpPr>
            <p:spPr bwMode="auto">
              <a:xfrm>
                <a:off x="1625600" y="3424238"/>
                <a:ext cx="1338263" cy="1338262"/>
              </a:xfrm>
              <a:prstGeom prst="ellipse">
                <a:avLst/>
              </a:prstGeom>
              <a:solidFill>
                <a:schemeClr val="tx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sp>
            <p:nvSpPr>
              <p:cNvPr id="96" name="Oval 95">
                <a:extLst>
                  <a:ext uri="{FF2B5EF4-FFF2-40B4-BE49-F238E27FC236}">
                    <a16:creationId xmlns:a16="http://schemas.microsoft.com/office/drawing/2014/main" id="{0ED93767-D29E-40A1-A2BC-D2BAEF07C1E4}"/>
                  </a:ext>
                </a:extLst>
              </p:cNvPr>
              <p:cNvSpPr>
                <a:spLocks noChangeArrowheads="1"/>
              </p:cNvSpPr>
              <p:nvPr/>
            </p:nvSpPr>
            <p:spPr bwMode="auto">
              <a:xfrm>
                <a:off x="1733106" y="3531743"/>
                <a:ext cx="1123251" cy="1123251"/>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prstClr val="black"/>
                  </a:solidFill>
                  <a:latin typeface="Calibri Light"/>
                </a:endParaRPr>
              </a:p>
            </p:txBody>
          </p:sp>
        </p:grpSp>
      </p:grpSp>
      <p:pic>
        <p:nvPicPr>
          <p:cNvPr id="78" name="Graphic 77" descr="Question mark">
            <a:extLst>
              <a:ext uri="{FF2B5EF4-FFF2-40B4-BE49-F238E27FC236}">
                <a16:creationId xmlns:a16="http://schemas.microsoft.com/office/drawing/2014/main" id="{5BE604F8-2EC6-4722-A8D4-0F671AB083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27" y="3435653"/>
            <a:ext cx="685800" cy="685800"/>
          </a:xfrm>
          <a:prstGeom prst="rect">
            <a:avLst/>
          </a:prstGeom>
        </p:spPr>
      </p:pic>
      <p:sp>
        <p:nvSpPr>
          <p:cNvPr id="33" name="Rectangle 32">
            <a:extLst>
              <a:ext uri="{FF2B5EF4-FFF2-40B4-BE49-F238E27FC236}">
                <a16:creationId xmlns:a16="http://schemas.microsoft.com/office/drawing/2014/main" id="{8607D9F3-9D29-4E1E-995E-46F37255BEAB}"/>
              </a:ext>
            </a:extLst>
          </p:cNvPr>
          <p:cNvSpPr/>
          <p:nvPr/>
        </p:nvSpPr>
        <p:spPr>
          <a:xfrm rot="16350162">
            <a:off x="931159" y="2539830"/>
            <a:ext cx="2048065" cy="2582930"/>
          </a:xfrm>
          <a:prstGeom prst="rect">
            <a:avLst/>
          </a:prstGeom>
          <a:noFill/>
          <a:ln>
            <a:noFill/>
          </a:ln>
        </p:spPr>
        <p:txBody>
          <a:bodyPr wrap="square">
            <a:prstTxWarp prst="textArchUp">
              <a:avLst>
                <a:gd name="adj" fmla="val 9580642"/>
              </a:avLst>
            </a:prstTxWarp>
            <a:spAutoFit/>
            <a:scene3d>
              <a:camera prst="orthographicFront">
                <a:rot lat="1200000" lon="0" rev="0"/>
              </a:camera>
              <a:lightRig rig="threePt" dir="t"/>
            </a:scene3d>
          </a:bodyPr>
          <a:lstStyle/>
          <a:p>
            <a:pPr algn="ctr" defTabSz="685800">
              <a:tabLst>
                <a:tab pos="259556" algn="l"/>
              </a:tabLst>
              <a:defRPr/>
            </a:pPr>
            <a:r>
              <a:rPr lang="en-US" sz="1500" b="1" kern="0" spc="225">
                <a:solidFill>
                  <a:prstClr val="black"/>
                </a:solidFill>
                <a:latin typeface="Calibri" panose="020F0502020204030204"/>
                <a:ea typeface="Open Sans" panose="020B0606030504020204" pitchFamily="34" charset="0"/>
                <a:cs typeface="Open Sans" panose="020B0606030504020204" pitchFamily="34" charset="0"/>
              </a:rPr>
              <a:t>Existing Cost Drivers </a:t>
            </a:r>
          </a:p>
          <a:p>
            <a:pPr algn="ctr" defTabSz="685800">
              <a:tabLst>
                <a:tab pos="259556" algn="l"/>
              </a:tabLst>
              <a:defRPr/>
            </a:pPr>
            <a:endParaRPr lang="en-US" sz="825" b="1" kern="0" spc="225">
              <a:solidFill>
                <a:prstClr val="black"/>
              </a:solidFill>
              <a:latin typeface="Arial" panose="020B0604020202020204"/>
              <a:ea typeface="Open Sans" panose="020B0606030504020204" pitchFamily="34" charset="0"/>
              <a:cs typeface="Open Sans" panose="020B0606030504020204" pitchFamily="34" charset="0"/>
            </a:endParaRPr>
          </a:p>
        </p:txBody>
      </p:sp>
      <p:sp>
        <p:nvSpPr>
          <p:cNvPr id="73" name="TextBox 128">
            <a:extLst>
              <a:ext uri="{FF2B5EF4-FFF2-40B4-BE49-F238E27FC236}">
                <a16:creationId xmlns:a16="http://schemas.microsoft.com/office/drawing/2014/main" id="{87C79495-0040-4577-B10E-44E929C05FD3}"/>
              </a:ext>
            </a:extLst>
          </p:cNvPr>
          <p:cNvSpPr txBox="1"/>
          <p:nvPr/>
        </p:nvSpPr>
        <p:spPr>
          <a:xfrm>
            <a:off x="2067878" y="4066372"/>
            <a:ext cx="1230302"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b="1">
                <a:solidFill>
                  <a:prstClr val="white"/>
                </a:solidFill>
                <a:latin typeface="Calibri" panose="020F0502020204030204"/>
              </a:rPr>
              <a:t>Long Term Disability</a:t>
            </a:r>
          </a:p>
        </p:txBody>
      </p:sp>
      <p:sp>
        <p:nvSpPr>
          <p:cNvPr id="30" name="TextBox 128">
            <a:extLst>
              <a:ext uri="{FF2B5EF4-FFF2-40B4-BE49-F238E27FC236}">
                <a16:creationId xmlns:a16="http://schemas.microsoft.com/office/drawing/2014/main" id="{A1EE179B-E60A-4540-B709-E0E8D8650B6C}"/>
              </a:ext>
            </a:extLst>
          </p:cNvPr>
          <p:cNvSpPr txBox="1"/>
          <p:nvPr/>
        </p:nvSpPr>
        <p:spPr>
          <a:xfrm>
            <a:off x="1551080" y="2286909"/>
            <a:ext cx="1083568" cy="18466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b="1">
                <a:solidFill>
                  <a:prstClr val="white"/>
                </a:solidFill>
                <a:latin typeface="Calibri" panose="020F0502020204030204"/>
              </a:rPr>
              <a:t>Cost Discrepancy</a:t>
            </a:r>
          </a:p>
        </p:txBody>
      </p:sp>
      <p:sp>
        <p:nvSpPr>
          <p:cNvPr id="31" name="TextBox 128">
            <a:extLst>
              <a:ext uri="{FF2B5EF4-FFF2-40B4-BE49-F238E27FC236}">
                <a16:creationId xmlns:a16="http://schemas.microsoft.com/office/drawing/2014/main" id="{1D4D5314-59D4-4499-AC7F-1446CD2274BD}"/>
              </a:ext>
            </a:extLst>
          </p:cNvPr>
          <p:cNvSpPr txBox="1"/>
          <p:nvPr/>
        </p:nvSpPr>
        <p:spPr>
          <a:xfrm>
            <a:off x="2274696" y="3030689"/>
            <a:ext cx="1099712" cy="7386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b="1">
                <a:solidFill>
                  <a:prstClr val="white"/>
                </a:solidFill>
                <a:latin typeface="Calibri" panose="020F0502020204030204"/>
              </a:rPr>
              <a:t>Excess Cost of Care Due to Access and Variation</a:t>
            </a:r>
          </a:p>
        </p:txBody>
      </p:sp>
      <p:sp>
        <p:nvSpPr>
          <p:cNvPr id="32" name="TextBox 128">
            <a:extLst>
              <a:ext uri="{FF2B5EF4-FFF2-40B4-BE49-F238E27FC236}">
                <a16:creationId xmlns:a16="http://schemas.microsoft.com/office/drawing/2014/main" id="{D6749842-5C8D-444E-9A75-6F6CC552E34F}"/>
              </a:ext>
            </a:extLst>
          </p:cNvPr>
          <p:cNvSpPr txBox="1"/>
          <p:nvPr/>
        </p:nvSpPr>
        <p:spPr>
          <a:xfrm>
            <a:off x="1588168" y="4794943"/>
            <a:ext cx="874598"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200" b="1">
                <a:solidFill>
                  <a:prstClr val="white"/>
                </a:solidFill>
              </a:rPr>
              <a:t>Lost Work Time</a:t>
            </a:r>
          </a:p>
        </p:txBody>
      </p:sp>
      <p:pic>
        <p:nvPicPr>
          <p:cNvPr id="7" name="Picture 6">
            <a:extLst>
              <a:ext uri="{FF2B5EF4-FFF2-40B4-BE49-F238E27FC236}">
                <a16:creationId xmlns:a16="http://schemas.microsoft.com/office/drawing/2014/main" id="{724E4674-B75F-4F62-8A24-60EB65DE1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8600" y="2038213"/>
            <a:ext cx="570595" cy="570595"/>
          </a:xfrm>
          <a:prstGeom prst="rect">
            <a:avLst/>
          </a:prstGeom>
        </p:spPr>
      </p:pic>
      <p:pic>
        <p:nvPicPr>
          <p:cNvPr id="9" name="Picture 8">
            <a:extLst>
              <a:ext uri="{FF2B5EF4-FFF2-40B4-BE49-F238E27FC236}">
                <a16:creationId xmlns:a16="http://schemas.microsoft.com/office/drawing/2014/main" id="{71A2CD04-0E3A-4825-8A1F-F39B754528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1974" y="2980754"/>
            <a:ext cx="463845" cy="463845"/>
          </a:xfrm>
          <a:prstGeom prst="rect">
            <a:avLst/>
          </a:prstGeom>
        </p:spPr>
      </p:pic>
      <p:pic>
        <p:nvPicPr>
          <p:cNvPr id="11" name="Picture 10">
            <a:extLst>
              <a:ext uri="{FF2B5EF4-FFF2-40B4-BE49-F238E27FC236}">
                <a16:creationId xmlns:a16="http://schemas.microsoft.com/office/drawing/2014/main" id="{1219BA04-43D7-423F-8439-C1F9B342BA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1325" y="5001745"/>
            <a:ext cx="505143" cy="505143"/>
          </a:xfrm>
          <a:prstGeom prst="rect">
            <a:avLst/>
          </a:prstGeom>
        </p:spPr>
      </p:pic>
      <p:pic>
        <p:nvPicPr>
          <p:cNvPr id="13" name="Picture 12">
            <a:extLst>
              <a:ext uri="{FF2B5EF4-FFF2-40B4-BE49-F238E27FC236}">
                <a16:creationId xmlns:a16="http://schemas.microsoft.com/office/drawing/2014/main" id="{5A6FE54D-EE61-4710-B1F3-94B3DB9164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4635" y="3852715"/>
            <a:ext cx="558524" cy="558524"/>
          </a:xfrm>
          <a:prstGeom prst="rect">
            <a:avLst/>
          </a:prstGeom>
        </p:spPr>
      </p:pic>
      <p:sp>
        <p:nvSpPr>
          <p:cNvPr id="35" name="Google Shape;92;p13">
            <a:extLst>
              <a:ext uri="{FF2B5EF4-FFF2-40B4-BE49-F238E27FC236}">
                <a16:creationId xmlns:a16="http://schemas.microsoft.com/office/drawing/2014/main" id="{CF74D3F3-CCB4-42E6-B03A-58AFBA5A1B01}"/>
              </a:ext>
            </a:extLst>
          </p:cNvPr>
          <p:cNvSpPr txBox="1">
            <a:spLocks/>
          </p:cNvSpPr>
          <p:nvPr/>
        </p:nvSpPr>
        <p:spPr>
          <a:xfrm>
            <a:off x="6933464" y="5660654"/>
            <a:ext cx="2057400" cy="273844"/>
          </a:xfrm>
          <a:prstGeom prst="rect">
            <a:avLst/>
          </a:prstGeom>
          <a:noFill/>
          <a:ln>
            <a:noFill/>
          </a:ln>
        </p:spPr>
        <p:txBody>
          <a:bodyPr spcFirstLastPara="1" wrap="square" lIns="68569" tIns="34275" rIns="68569"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00000000-1234-1234-1234-123412341234}" type="slidenum">
              <a:rPr lang="en-US" sz="900">
                <a:latin typeface="Calibri" panose="020F0502020204030204"/>
              </a:rPr>
              <a:pPr algn="r" defTabSz="685800">
                <a:defRPr/>
              </a:pPr>
              <a:t>14</a:t>
            </a:fld>
            <a:endParaRPr lang="en-US" sz="900">
              <a:latin typeface="Calibri" panose="020F0502020204030204"/>
            </a:endParaRPr>
          </a:p>
        </p:txBody>
      </p:sp>
    </p:spTree>
    <p:extLst>
      <p:ext uri="{BB962C8B-B14F-4D97-AF65-F5344CB8AC3E}">
        <p14:creationId xmlns:p14="http://schemas.microsoft.com/office/powerpoint/2010/main" val="213574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50576" y="1068129"/>
            <a:ext cx="8331200" cy="447466"/>
          </a:xfrm>
        </p:spPr>
        <p:txBody>
          <a:bodyPr>
            <a:noAutofit/>
          </a:bodyPr>
          <a:lstStyle/>
          <a:p>
            <a:r>
              <a:rPr lang="en-US" sz="2100" b="0" spc="0">
                <a:latin typeface="+mn-lt"/>
              </a:rPr>
              <a:t>Patients and employees feel supported throughout their care journey </a:t>
            </a:r>
          </a:p>
        </p:txBody>
      </p:sp>
      <p:grpSp>
        <p:nvGrpSpPr>
          <p:cNvPr id="14" name="Group 13">
            <a:extLst>
              <a:ext uri="{FF2B5EF4-FFF2-40B4-BE49-F238E27FC236}">
                <a16:creationId xmlns:a16="http://schemas.microsoft.com/office/drawing/2014/main" id="{C88DAFC5-4453-4AB1-BBBD-15C3054A157C}"/>
              </a:ext>
            </a:extLst>
          </p:cNvPr>
          <p:cNvGrpSpPr/>
          <p:nvPr/>
        </p:nvGrpSpPr>
        <p:grpSpPr>
          <a:xfrm>
            <a:off x="695326" y="1833231"/>
            <a:ext cx="7753349" cy="810000"/>
            <a:chOff x="927100" y="1169813"/>
            <a:chExt cx="10337799" cy="1080000"/>
          </a:xfrm>
        </p:grpSpPr>
        <p:sp>
          <p:nvSpPr>
            <p:cNvPr id="338" name="Rectangle 337"/>
            <p:cNvSpPr/>
            <p:nvPr/>
          </p:nvSpPr>
          <p:spPr>
            <a:xfrm>
              <a:off x="927100" y="1169813"/>
              <a:ext cx="1080000" cy="1080000"/>
            </a:xfrm>
            <a:prstGeom prst="rect">
              <a:avLst/>
            </a:prstGeom>
            <a:solidFill>
              <a:srgbClr val="13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5" name="Rectangle 344"/>
            <p:cNvSpPr/>
            <p:nvPr/>
          </p:nvSpPr>
          <p:spPr>
            <a:xfrm>
              <a:off x="2078964" y="1169813"/>
              <a:ext cx="9185935" cy="1080000"/>
            </a:xfrm>
            <a:prstGeom prst="rect">
              <a:avLst/>
            </a:prstGeom>
            <a:solidFill>
              <a:srgbClr val="13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bg1"/>
                  </a:solidFill>
                </a:rPr>
                <a:t>“As a ten year breast cancer survivor, who also has a friend who has survived a brain tumor for over three years (he wasn’t give more than a year when first diagnosed) Dana-Farber is the elite of the elite. From the Doctors to the Valet parking attendant you will </a:t>
              </a:r>
              <a:r>
                <a:rPr lang="en-US" sz="1050" b="1" i="1" dirty="0">
                  <a:solidFill>
                    <a:schemeClr val="bg1"/>
                  </a:solidFill>
                </a:rPr>
                <a:t>never be better treated.</a:t>
              </a:r>
              <a:r>
                <a:rPr lang="en-US" sz="1050" i="1" dirty="0">
                  <a:solidFill>
                    <a:schemeClr val="bg1"/>
                  </a:solidFill>
                </a:rPr>
                <a:t> </a:t>
              </a:r>
              <a:r>
                <a:rPr lang="en-US" sz="1050" b="1" i="1" dirty="0">
                  <a:solidFill>
                    <a:schemeClr val="bg1"/>
                  </a:solidFill>
                </a:rPr>
                <a:t>Compassionate, caring, supportive (for your entire family). </a:t>
              </a:r>
              <a:r>
                <a:rPr lang="en-US" sz="1050" i="1" dirty="0">
                  <a:solidFill>
                    <a:schemeClr val="bg1"/>
                  </a:solidFill>
                </a:rPr>
                <a:t>I cannot say enough about how wonderful EVERYONE is…” Martine, patient </a:t>
              </a:r>
              <a:endParaRPr lang="en-US" sz="1050" dirty="0">
                <a:solidFill>
                  <a:schemeClr val="bg1"/>
                </a:solidFill>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AEBA9827-B42C-440C-BBF8-5C5773C7162E}"/>
              </a:ext>
            </a:extLst>
          </p:cNvPr>
          <p:cNvGrpSpPr/>
          <p:nvPr/>
        </p:nvGrpSpPr>
        <p:grpSpPr>
          <a:xfrm>
            <a:off x="695326" y="2774760"/>
            <a:ext cx="7753349" cy="810000"/>
            <a:chOff x="927100" y="2511111"/>
            <a:chExt cx="10337799" cy="1080000"/>
          </a:xfrm>
        </p:grpSpPr>
        <p:sp>
          <p:nvSpPr>
            <p:cNvPr id="339" name="Rectangle 338"/>
            <p:cNvSpPr/>
            <p:nvPr/>
          </p:nvSpPr>
          <p:spPr>
            <a:xfrm>
              <a:off x="927100" y="2511111"/>
              <a:ext cx="1080000" cy="1080000"/>
            </a:xfrm>
            <a:prstGeom prst="rect">
              <a:avLst/>
            </a:prstGeom>
            <a:solidFill>
              <a:srgbClr val="0A6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6" name="Rectangle 345"/>
            <p:cNvSpPr/>
            <p:nvPr/>
          </p:nvSpPr>
          <p:spPr>
            <a:xfrm>
              <a:off x="2078964" y="2511111"/>
              <a:ext cx="9185935" cy="1080000"/>
            </a:xfrm>
            <a:prstGeom prst="rect">
              <a:avLst/>
            </a:prstGeom>
            <a:solidFill>
              <a:srgbClr val="13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bg1"/>
                  </a:solidFill>
                </a:rPr>
                <a:t>“I once had a referral for a </a:t>
              </a:r>
              <a:r>
                <a:rPr lang="en-US" sz="1050" b="1" i="1" dirty="0">
                  <a:solidFill>
                    <a:schemeClr val="bg1"/>
                  </a:solidFill>
                </a:rPr>
                <a:t>second opinion</a:t>
              </a:r>
              <a:r>
                <a:rPr lang="en-US" sz="1050" i="1" dirty="0">
                  <a:solidFill>
                    <a:schemeClr val="bg1"/>
                  </a:solidFill>
                </a:rPr>
                <a:t>. I spoke with the patient's wife since he had a brain tumor and difficulty communicating as a result. I </a:t>
              </a:r>
              <a:r>
                <a:rPr lang="en-US" sz="1050" b="1" i="1" dirty="0">
                  <a:solidFill>
                    <a:schemeClr val="bg1"/>
                  </a:solidFill>
                </a:rPr>
                <a:t>guided her through the process </a:t>
              </a:r>
              <a:r>
                <a:rPr lang="en-US" sz="1050" i="1" dirty="0">
                  <a:solidFill>
                    <a:schemeClr val="bg1"/>
                  </a:solidFill>
                </a:rPr>
                <a:t>and had </a:t>
              </a:r>
              <a:r>
                <a:rPr lang="en-US" sz="1050" b="1" i="1" dirty="0">
                  <a:solidFill>
                    <a:schemeClr val="bg1"/>
                  </a:solidFill>
                </a:rPr>
                <a:t>constant contact </a:t>
              </a:r>
              <a:r>
                <a:rPr lang="en-US" sz="1050" i="1" dirty="0">
                  <a:solidFill>
                    <a:schemeClr val="bg1"/>
                  </a:solidFill>
                </a:rPr>
                <a:t>with the New Patient Coordinators u</a:t>
              </a:r>
              <a:r>
                <a:rPr lang="en-US" sz="1050" b="1" i="1" dirty="0">
                  <a:solidFill>
                    <a:schemeClr val="bg1"/>
                  </a:solidFill>
                </a:rPr>
                <a:t>ntil things were completely settled.” </a:t>
              </a:r>
              <a:r>
                <a:rPr lang="en-US" sz="1050" i="1" dirty="0">
                  <a:solidFill>
                    <a:schemeClr val="bg1"/>
                  </a:solidFill>
                </a:rPr>
                <a:t>Tera Feldman, PA-C, Direct Connect</a:t>
              </a:r>
            </a:p>
          </p:txBody>
        </p:sp>
      </p:grpSp>
      <p:grpSp>
        <p:nvGrpSpPr>
          <p:cNvPr id="11" name="Group 10">
            <a:extLst>
              <a:ext uri="{FF2B5EF4-FFF2-40B4-BE49-F238E27FC236}">
                <a16:creationId xmlns:a16="http://schemas.microsoft.com/office/drawing/2014/main" id="{46A7A60F-F08E-4C16-BD7F-ECC59BDD8CA2}"/>
              </a:ext>
            </a:extLst>
          </p:cNvPr>
          <p:cNvGrpSpPr/>
          <p:nvPr/>
        </p:nvGrpSpPr>
        <p:grpSpPr>
          <a:xfrm>
            <a:off x="695326" y="3716289"/>
            <a:ext cx="7753349" cy="810000"/>
            <a:chOff x="927100" y="3852408"/>
            <a:chExt cx="10337799" cy="1080000"/>
          </a:xfrm>
          <a:solidFill>
            <a:srgbClr val="0B79C0"/>
          </a:solidFill>
        </p:grpSpPr>
        <p:sp>
          <p:nvSpPr>
            <p:cNvPr id="340" name="Rectangle 339"/>
            <p:cNvSpPr/>
            <p:nvPr/>
          </p:nvSpPr>
          <p:spPr>
            <a:xfrm>
              <a:off x="927100" y="3852408"/>
              <a:ext cx="108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7" name="Rectangle 346"/>
            <p:cNvSpPr/>
            <p:nvPr/>
          </p:nvSpPr>
          <p:spPr>
            <a:xfrm>
              <a:off x="2078964" y="3852408"/>
              <a:ext cx="9185935"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a:solidFill>
                    <a:schemeClr val="bg1"/>
                  </a:solidFill>
                </a:rPr>
                <a:t>“Dr. Winer and Jen McKenna, MSN have been my medical team for years. They are wonderful &amp; responsible for my surviving breast cancer. Having the </a:t>
              </a:r>
              <a:r>
                <a:rPr lang="en-US" sz="1050" b="1" i="1">
                  <a:solidFill>
                    <a:schemeClr val="bg1"/>
                  </a:solidFill>
                </a:rPr>
                <a:t>results of your mammogram immediately is such a relief.</a:t>
              </a:r>
              <a:r>
                <a:rPr lang="en-US" sz="1050" i="1">
                  <a:solidFill>
                    <a:schemeClr val="bg1"/>
                  </a:solidFill>
                </a:rPr>
                <a:t> No having to wait several days to get the results is </a:t>
              </a:r>
              <a:r>
                <a:rPr lang="en-US" sz="1050" b="1" i="1">
                  <a:solidFill>
                    <a:schemeClr val="bg1"/>
                  </a:solidFill>
                </a:rPr>
                <a:t>unique to Dana-Farber.</a:t>
              </a:r>
              <a:r>
                <a:rPr lang="en-US" sz="1050" i="1">
                  <a:solidFill>
                    <a:schemeClr val="bg1"/>
                  </a:solidFill>
                </a:rPr>
                <a:t>” Laura, patient </a:t>
              </a:r>
            </a:p>
          </p:txBody>
        </p:sp>
      </p:grpSp>
      <p:sp>
        <p:nvSpPr>
          <p:cNvPr id="45" name="Google Shape;92;p13">
            <a:extLst>
              <a:ext uri="{FF2B5EF4-FFF2-40B4-BE49-F238E27FC236}">
                <a16:creationId xmlns:a16="http://schemas.microsoft.com/office/drawing/2014/main" id="{F456800E-9169-49A2-8B87-94E99A1FA628}"/>
              </a:ext>
            </a:extLst>
          </p:cNvPr>
          <p:cNvSpPr txBox="1">
            <a:spLocks/>
          </p:cNvSpPr>
          <p:nvPr/>
        </p:nvSpPr>
        <p:spPr>
          <a:xfrm>
            <a:off x="6976872" y="5655626"/>
            <a:ext cx="2057400" cy="273844"/>
          </a:xfrm>
          <a:prstGeom prst="rect">
            <a:avLst/>
          </a:prstGeom>
          <a:noFill/>
          <a:ln>
            <a:noFill/>
          </a:ln>
        </p:spPr>
        <p:txBody>
          <a:bodyPr spcFirstLastPara="1" wrap="square" lIns="68569" tIns="34275" rIns="68569"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00000000-1234-1234-1234-123412341234}" type="slidenum">
              <a:rPr lang="en-US" sz="900">
                <a:latin typeface="Calibri" panose="020F0502020204030204"/>
              </a:rPr>
              <a:pPr algn="r" defTabSz="685800">
                <a:defRPr/>
              </a:pPr>
              <a:t>15</a:t>
            </a:fld>
            <a:endParaRPr lang="en-US" sz="900">
              <a:latin typeface="Calibri" panose="020F0502020204030204"/>
            </a:endParaRPr>
          </a:p>
        </p:txBody>
      </p:sp>
      <p:sp>
        <p:nvSpPr>
          <p:cNvPr id="48" name="Rectangle 47">
            <a:extLst>
              <a:ext uri="{FF2B5EF4-FFF2-40B4-BE49-F238E27FC236}">
                <a16:creationId xmlns:a16="http://schemas.microsoft.com/office/drawing/2014/main" id="{E458F297-B87D-4BD9-B10F-32204A41E7FA}"/>
              </a:ext>
            </a:extLst>
          </p:cNvPr>
          <p:cNvSpPr/>
          <p:nvPr/>
        </p:nvSpPr>
        <p:spPr>
          <a:xfrm>
            <a:off x="695326" y="1469945"/>
            <a:ext cx="7154123" cy="300082"/>
          </a:xfrm>
          <a:prstGeom prst="rect">
            <a:avLst/>
          </a:prstGeom>
        </p:spPr>
        <p:txBody>
          <a:bodyPr wrap="square">
            <a:spAutoFit/>
          </a:bodyPr>
          <a:lstStyle/>
          <a:p>
            <a:pPr defTabSz="685800">
              <a:defRPr/>
            </a:pPr>
            <a:r>
              <a:rPr lang="en-US" sz="1350">
                <a:latin typeface="Calibri" panose="020F0502020204030204"/>
              </a:rPr>
              <a:t>First-hand experiences captured by our patients and dedicated clinicians </a:t>
            </a:r>
          </a:p>
        </p:txBody>
      </p:sp>
      <p:grpSp>
        <p:nvGrpSpPr>
          <p:cNvPr id="12" name="Group 11">
            <a:extLst>
              <a:ext uri="{FF2B5EF4-FFF2-40B4-BE49-F238E27FC236}">
                <a16:creationId xmlns:a16="http://schemas.microsoft.com/office/drawing/2014/main" id="{F33140EF-92DF-47DA-AE68-3B8C0EC827CB}"/>
              </a:ext>
            </a:extLst>
          </p:cNvPr>
          <p:cNvGrpSpPr/>
          <p:nvPr/>
        </p:nvGrpSpPr>
        <p:grpSpPr>
          <a:xfrm>
            <a:off x="695326" y="4657819"/>
            <a:ext cx="7753349" cy="810000"/>
            <a:chOff x="927100" y="5067425"/>
            <a:chExt cx="10337799" cy="1080000"/>
          </a:xfrm>
          <a:solidFill>
            <a:srgbClr val="20B3FB"/>
          </a:solidFill>
        </p:grpSpPr>
        <p:sp>
          <p:nvSpPr>
            <p:cNvPr id="56" name="Rectangle 55">
              <a:extLst>
                <a:ext uri="{FF2B5EF4-FFF2-40B4-BE49-F238E27FC236}">
                  <a16:creationId xmlns:a16="http://schemas.microsoft.com/office/drawing/2014/main" id="{4F85B296-0397-4496-9C2A-CB3806475E77}"/>
                </a:ext>
              </a:extLst>
            </p:cNvPr>
            <p:cNvSpPr/>
            <p:nvPr/>
          </p:nvSpPr>
          <p:spPr>
            <a:xfrm>
              <a:off x="927100" y="5067425"/>
              <a:ext cx="108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Rectangle 56">
              <a:extLst>
                <a:ext uri="{FF2B5EF4-FFF2-40B4-BE49-F238E27FC236}">
                  <a16:creationId xmlns:a16="http://schemas.microsoft.com/office/drawing/2014/main" id="{2B3AE896-88D4-40F4-BFCD-C80037BA88F8}"/>
                </a:ext>
              </a:extLst>
            </p:cNvPr>
            <p:cNvSpPr/>
            <p:nvPr/>
          </p:nvSpPr>
          <p:spPr>
            <a:xfrm>
              <a:off x="2078964" y="5067425"/>
              <a:ext cx="9185935"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050" i="1">
                  <a:solidFill>
                    <a:schemeClr val="bg1"/>
                  </a:solidFill>
                </a:rPr>
                <a:t>“I </a:t>
              </a:r>
              <a:r>
                <a:rPr lang="en-US" sz="1050" b="1" i="1">
                  <a:solidFill>
                    <a:schemeClr val="bg1"/>
                  </a:solidFill>
                </a:rPr>
                <a:t>listened to her </a:t>
              </a:r>
              <a:r>
                <a:rPr lang="en-US" sz="1050" i="1">
                  <a:solidFill>
                    <a:schemeClr val="bg1"/>
                  </a:solidFill>
                </a:rPr>
                <a:t>and we discussed the difficulty of </a:t>
              </a:r>
              <a:r>
                <a:rPr lang="en-US" sz="1050" b="1" i="1">
                  <a:solidFill>
                    <a:schemeClr val="bg1"/>
                  </a:solidFill>
                </a:rPr>
                <a:t>managing life</a:t>
              </a:r>
              <a:r>
                <a:rPr lang="en-US" sz="1050" i="1">
                  <a:solidFill>
                    <a:schemeClr val="bg1"/>
                  </a:solidFill>
                </a:rPr>
                <a:t>, getting business and life affairs in order and managing emotions. All in all, we spent an hour on the phone. She </a:t>
              </a:r>
              <a:r>
                <a:rPr lang="en-US" sz="1050" b="1" i="1">
                  <a:solidFill>
                    <a:schemeClr val="bg1"/>
                  </a:solidFill>
                </a:rPr>
                <a:t>reached out to me by text a few times </a:t>
              </a:r>
              <a:r>
                <a:rPr lang="en-US" sz="1050" i="1">
                  <a:solidFill>
                    <a:schemeClr val="bg1"/>
                  </a:solidFill>
                </a:rPr>
                <a:t>and decided to make an appointment.” Tera Feldman, PA-C, Direct Connect</a:t>
              </a:r>
              <a:endParaRPr lang="en-US" sz="105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71" name="Picture 70">
            <a:extLst>
              <a:ext uri="{FF2B5EF4-FFF2-40B4-BE49-F238E27FC236}">
                <a16:creationId xmlns:a16="http://schemas.microsoft.com/office/drawing/2014/main" id="{048ACE4B-5766-42F5-8CB7-CDB352321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33" y="3809198"/>
            <a:ext cx="624183" cy="624183"/>
          </a:xfrm>
          <a:prstGeom prst="rect">
            <a:avLst/>
          </a:prstGeom>
        </p:spPr>
      </p:pic>
      <p:pic>
        <p:nvPicPr>
          <p:cNvPr id="73" name="Picture 72">
            <a:extLst>
              <a:ext uri="{FF2B5EF4-FFF2-40B4-BE49-F238E27FC236}">
                <a16:creationId xmlns:a16="http://schemas.microsoft.com/office/drawing/2014/main" id="{518230E0-8C88-40D3-A7CD-2D4A0F8E9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79" y="2891201"/>
            <a:ext cx="596637" cy="596637"/>
          </a:xfrm>
          <a:prstGeom prst="rect">
            <a:avLst/>
          </a:prstGeom>
        </p:spPr>
      </p:pic>
      <p:pic>
        <p:nvPicPr>
          <p:cNvPr id="24" name="Picture 23">
            <a:extLst>
              <a:ext uri="{FF2B5EF4-FFF2-40B4-BE49-F238E27FC236}">
                <a16:creationId xmlns:a16="http://schemas.microsoft.com/office/drawing/2014/main" id="{7A8825D8-E188-4DC0-946E-F14CFA5C7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64" y="1896023"/>
            <a:ext cx="632483" cy="632483"/>
          </a:xfrm>
          <a:prstGeom prst="rect">
            <a:avLst/>
          </a:prstGeom>
        </p:spPr>
      </p:pic>
      <p:pic>
        <p:nvPicPr>
          <p:cNvPr id="26" name="Picture 25">
            <a:extLst>
              <a:ext uri="{FF2B5EF4-FFF2-40B4-BE49-F238E27FC236}">
                <a16:creationId xmlns:a16="http://schemas.microsoft.com/office/drawing/2014/main" id="{4E791594-C17C-42B2-B024-79E6A22B50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33" y="4726334"/>
            <a:ext cx="661721" cy="661721"/>
          </a:xfrm>
          <a:prstGeom prst="rect">
            <a:avLst/>
          </a:prstGeom>
        </p:spPr>
      </p:pic>
    </p:spTree>
    <p:extLst>
      <p:ext uri="{BB962C8B-B14F-4D97-AF65-F5344CB8AC3E}">
        <p14:creationId xmlns:p14="http://schemas.microsoft.com/office/powerpoint/2010/main" val="141880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D22AD-F97A-4777-9DEF-994E283E269B}"/>
              </a:ext>
            </a:extLst>
          </p:cNvPr>
          <p:cNvSpPr>
            <a:spLocks noGrp="1"/>
          </p:cNvSpPr>
          <p:nvPr>
            <p:ph type="ctrTitle"/>
          </p:nvPr>
        </p:nvSpPr>
        <p:spPr/>
        <p:txBody>
          <a:bodyPr anchor="b">
            <a:normAutofit/>
          </a:bodyPr>
          <a:lstStyle/>
          <a:p>
            <a:r>
              <a:rPr lang="en-US"/>
              <a:t>Cleveland Clinic</a:t>
            </a:r>
          </a:p>
        </p:txBody>
      </p:sp>
    </p:spTree>
    <p:extLst>
      <p:ext uri="{BB962C8B-B14F-4D97-AF65-F5344CB8AC3E}">
        <p14:creationId xmlns:p14="http://schemas.microsoft.com/office/powerpoint/2010/main" val="19871866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6406" y="560755"/>
            <a:ext cx="9200406" cy="994172"/>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a:lstStyle>
          <a:p>
            <a:pPr>
              <a:defRPr/>
            </a:pPr>
            <a:r>
              <a:rPr lang="en-US" sz="3375" dirty="0">
                <a:solidFill>
                  <a:srgbClr val="44546A"/>
                </a:solidFill>
              </a:rPr>
              <a:t>Goal of Cleveland Clinic Clinical Review</a:t>
            </a:r>
            <a:endParaRPr lang="en-US" sz="3375" b="1" dirty="0">
              <a:solidFill>
                <a:srgbClr val="44546A"/>
              </a:solidFill>
            </a:endParaRPr>
          </a:p>
        </p:txBody>
      </p:sp>
      <p:sp>
        <p:nvSpPr>
          <p:cNvPr id="10" name="Freeform 9"/>
          <p:cNvSpPr/>
          <p:nvPr/>
        </p:nvSpPr>
        <p:spPr>
          <a:xfrm>
            <a:off x="2863650" y="1878924"/>
            <a:ext cx="3677955" cy="3677835"/>
          </a:xfrm>
          <a:custGeom>
            <a:avLst/>
            <a:gdLst>
              <a:gd name="connsiteX0" fmla="*/ 406047 w 4903940"/>
              <a:gd name="connsiteY0" fmla="*/ 1101973 h 4903780"/>
              <a:gd name="connsiteX1" fmla="*/ 874274 w 4903940"/>
              <a:gd name="connsiteY1" fmla="*/ 1101973 h 4903780"/>
              <a:gd name="connsiteX2" fmla="*/ 874274 w 4903940"/>
              <a:gd name="connsiteY2" fmla="*/ 1761311 h 4903780"/>
              <a:gd name="connsiteX3" fmla="*/ 864599 w 4903940"/>
              <a:gd name="connsiteY3" fmla="*/ 1781396 h 4903780"/>
              <a:gd name="connsiteX4" fmla="*/ 729216 w 4903940"/>
              <a:gd name="connsiteY4" fmla="*/ 2451970 h 4903780"/>
              <a:gd name="connsiteX5" fmla="*/ 2275829 w 4903940"/>
              <a:gd name="connsiteY5" fmla="*/ 4165830 h 4903780"/>
              <a:gd name="connsiteX6" fmla="*/ 2448109 w 4903940"/>
              <a:gd name="connsiteY6" fmla="*/ 4174529 h 4903780"/>
              <a:gd name="connsiteX7" fmla="*/ 2083823 w 4903940"/>
              <a:gd name="connsiteY7" fmla="*/ 4538815 h 4903780"/>
              <a:gd name="connsiteX8" fmla="*/ 2448788 w 4903940"/>
              <a:gd name="connsiteY8" fmla="*/ 4903780 h 4903780"/>
              <a:gd name="connsiteX9" fmla="*/ 2201271 w 4903940"/>
              <a:gd name="connsiteY9" fmla="*/ 4891281 h 4903780"/>
              <a:gd name="connsiteX10" fmla="*/ 0 w 4903940"/>
              <a:gd name="connsiteY10" fmla="*/ 2451970 h 4903780"/>
              <a:gd name="connsiteX11" fmla="*/ 295940 w 4903940"/>
              <a:gd name="connsiteY11" fmla="*/ 1283216 h 4903780"/>
              <a:gd name="connsiteX12" fmla="*/ 4262982 w 4903940"/>
              <a:gd name="connsiteY12" fmla="*/ 803115 h 4903780"/>
              <a:gd name="connsiteX13" fmla="*/ 4344030 w 4903940"/>
              <a:gd name="connsiteY13" fmla="*/ 892289 h 4903780"/>
              <a:gd name="connsiteX14" fmla="*/ 4903940 w 4903940"/>
              <a:gd name="connsiteY14" fmla="*/ 2451970 h 4903780"/>
              <a:gd name="connsiteX15" fmla="*/ 2946128 w 4903940"/>
              <a:gd name="connsiteY15" fmla="*/ 4854125 h 4903780"/>
              <a:gd name="connsiteX16" fmla="*/ 2793871 w 4903940"/>
              <a:gd name="connsiteY16" fmla="*/ 4877362 h 4903780"/>
              <a:gd name="connsiteX17" fmla="*/ 2458695 w 4903940"/>
              <a:gd name="connsiteY17" fmla="*/ 4542187 h 4903780"/>
              <a:gd name="connsiteX18" fmla="*/ 2882615 w 4903940"/>
              <a:gd name="connsiteY18" fmla="*/ 4118267 h 4903780"/>
              <a:gd name="connsiteX19" fmla="*/ 2964265 w 4903940"/>
              <a:gd name="connsiteY19" fmla="*/ 4097273 h 4903780"/>
              <a:gd name="connsiteX20" fmla="*/ 4174724 w 4903940"/>
              <a:gd name="connsiteY20" fmla="*/ 2451970 h 4903780"/>
              <a:gd name="connsiteX21" fmla="*/ 3781331 w 4903940"/>
              <a:gd name="connsiteY21" fmla="*/ 1356139 h 4903780"/>
              <a:gd name="connsiteX22" fmla="*/ 3764838 w 4903940"/>
              <a:gd name="connsiteY22" fmla="*/ 1337991 h 4903780"/>
              <a:gd name="connsiteX23" fmla="*/ 4262982 w 4903940"/>
              <a:gd name="connsiteY23" fmla="*/ 1337991 h 4903780"/>
              <a:gd name="connsiteX24" fmla="*/ 2451970 w 4903940"/>
              <a:gd name="connsiteY24" fmla="*/ 0 h 4903780"/>
              <a:gd name="connsiteX25" fmla="*/ 3822890 w 4903940"/>
              <a:gd name="connsiteY25" fmla="*/ 418758 h 4903780"/>
              <a:gd name="connsiteX26" fmla="*/ 3997107 w 4903940"/>
              <a:gd name="connsiteY26" fmla="*/ 549035 h 4903780"/>
              <a:gd name="connsiteX27" fmla="*/ 3997107 w 4903940"/>
              <a:gd name="connsiteY27" fmla="*/ 1069051 h 4903780"/>
              <a:gd name="connsiteX28" fmla="*/ 3476180 w 4903940"/>
              <a:gd name="connsiteY28" fmla="*/ 1069051 h 4903780"/>
              <a:gd name="connsiteX29" fmla="*/ 3415179 w 4903940"/>
              <a:gd name="connsiteY29" fmla="*/ 1023435 h 4903780"/>
              <a:gd name="connsiteX30" fmla="*/ 2451970 w 4903940"/>
              <a:gd name="connsiteY30" fmla="*/ 729216 h 4903780"/>
              <a:gd name="connsiteX31" fmla="*/ 1233799 w 4903940"/>
              <a:gd name="connsiteY31" fmla="*/ 1233799 h 4903780"/>
              <a:gd name="connsiteX32" fmla="*/ 1149982 w 4903940"/>
              <a:gd name="connsiteY32" fmla="*/ 1326021 h 4903780"/>
              <a:gd name="connsiteX33" fmla="*/ 1149982 w 4903940"/>
              <a:gd name="connsiteY33" fmla="*/ 829407 h 4903780"/>
              <a:gd name="connsiteX34" fmla="*/ 617062 w 4903940"/>
              <a:gd name="connsiteY34" fmla="*/ 829407 h 4903780"/>
              <a:gd name="connsiteX35" fmla="*/ 718166 w 4903940"/>
              <a:gd name="connsiteY35" fmla="*/ 718165 h 4903780"/>
              <a:gd name="connsiteX36" fmla="*/ 2451970 w 4903940"/>
              <a:gd name="connsiteY36" fmla="*/ 0 h 490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03940" h="4903780">
                <a:moveTo>
                  <a:pt x="406047" y="1101973"/>
                </a:moveTo>
                <a:lnTo>
                  <a:pt x="874274" y="1101973"/>
                </a:lnTo>
                <a:lnTo>
                  <a:pt x="874274" y="1761311"/>
                </a:lnTo>
                <a:lnTo>
                  <a:pt x="864599" y="1781396"/>
                </a:lnTo>
                <a:cubicBezTo>
                  <a:pt x="777423" y="1987504"/>
                  <a:pt x="729216" y="2214107"/>
                  <a:pt x="729216" y="2451970"/>
                </a:cubicBezTo>
                <a:cubicBezTo>
                  <a:pt x="729216" y="3343956"/>
                  <a:pt x="1407119" y="4077608"/>
                  <a:pt x="2275829" y="4165830"/>
                </a:cubicBezTo>
                <a:lnTo>
                  <a:pt x="2448109" y="4174529"/>
                </a:lnTo>
                <a:lnTo>
                  <a:pt x="2083823" y="4538815"/>
                </a:lnTo>
                <a:lnTo>
                  <a:pt x="2448788" y="4903780"/>
                </a:lnTo>
                <a:lnTo>
                  <a:pt x="2201271" y="4891281"/>
                </a:lnTo>
                <a:cubicBezTo>
                  <a:pt x="964850" y="4765716"/>
                  <a:pt x="0" y="3721520"/>
                  <a:pt x="0" y="2451970"/>
                </a:cubicBezTo>
                <a:cubicBezTo>
                  <a:pt x="0" y="2028787"/>
                  <a:pt x="107206" y="1630643"/>
                  <a:pt x="295940" y="1283216"/>
                </a:cubicBezTo>
                <a:close/>
                <a:moveTo>
                  <a:pt x="4262982" y="803115"/>
                </a:moveTo>
                <a:lnTo>
                  <a:pt x="4344030" y="892289"/>
                </a:lnTo>
                <a:cubicBezTo>
                  <a:pt x="4693817" y="1316134"/>
                  <a:pt x="4903940" y="1859514"/>
                  <a:pt x="4903940" y="2451970"/>
                </a:cubicBezTo>
                <a:cubicBezTo>
                  <a:pt x="4903940" y="3636883"/>
                  <a:pt x="4063449" y="4625488"/>
                  <a:pt x="2946128" y="4854125"/>
                </a:cubicBezTo>
                <a:lnTo>
                  <a:pt x="2793871" y="4877362"/>
                </a:lnTo>
                <a:lnTo>
                  <a:pt x="2458695" y="4542187"/>
                </a:lnTo>
                <a:lnTo>
                  <a:pt x="2882615" y="4118267"/>
                </a:lnTo>
                <a:lnTo>
                  <a:pt x="2964265" y="4097273"/>
                </a:lnTo>
                <a:cubicBezTo>
                  <a:pt x="3665544" y="3879152"/>
                  <a:pt x="4174724" y="3225024"/>
                  <a:pt x="4174724" y="2451970"/>
                </a:cubicBezTo>
                <a:cubicBezTo>
                  <a:pt x="4174724" y="2035710"/>
                  <a:pt x="4027092" y="1653932"/>
                  <a:pt x="3781331" y="1356139"/>
                </a:cubicBezTo>
                <a:lnTo>
                  <a:pt x="3764838" y="1337991"/>
                </a:lnTo>
                <a:lnTo>
                  <a:pt x="4262982" y="1337991"/>
                </a:lnTo>
                <a:close/>
                <a:moveTo>
                  <a:pt x="2451970" y="0"/>
                </a:moveTo>
                <a:cubicBezTo>
                  <a:pt x="2959790" y="0"/>
                  <a:pt x="3431553" y="154376"/>
                  <a:pt x="3822890" y="418758"/>
                </a:cubicBezTo>
                <a:lnTo>
                  <a:pt x="3997107" y="549035"/>
                </a:lnTo>
                <a:lnTo>
                  <a:pt x="3997107" y="1069051"/>
                </a:lnTo>
                <a:lnTo>
                  <a:pt x="3476180" y="1069051"/>
                </a:lnTo>
                <a:lnTo>
                  <a:pt x="3415179" y="1023435"/>
                </a:lnTo>
                <a:cubicBezTo>
                  <a:pt x="3140225" y="837681"/>
                  <a:pt x="2808764" y="729216"/>
                  <a:pt x="2451970" y="729216"/>
                </a:cubicBezTo>
                <a:cubicBezTo>
                  <a:pt x="1976245" y="729216"/>
                  <a:pt x="1545556" y="922042"/>
                  <a:pt x="1233799" y="1233799"/>
                </a:cubicBezTo>
                <a:lnTo>
                  <a:pt x="1149982" y="1326021"/>
                </a:lnTo>
                <a:lnTo>
                  <a:pt x="1149982" y="829407"/>
                </a:lnTo>
                <a:lnTo>
                  <a:pt x="617062" y="829407"/>
                </a:lnTo>
                <a:lnTo>
                  <a:pt x="718166" y="718165"/>
                </a:lnTo>
                <a:cubicBezTo>
                  <a:pt x="1161885" y="274446"/>
                  <a:pt x="1774877" y="0"/>
                  <a:pt x="2451970" y="0"/>
                </a:cubicBezTo>
                <a:close/>
              </a:path>
            </a:pathLst>
          </a:custGeom>
          <a:solidFill>
            <a:srgbClr val="D3DEE8"/>
          </a:solidFill>
          <a:ln w="12700" cap="flat" cmpd="sng" algn="ctr">
            <a:solidFill>
              <a:srgbClr val="A5A5A5">
                <a:lumMod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 name="Flowchart: Connector 26"/>
          <p:cNvSpPr/>
          <p:nvPr/>
        </p:nvSpPr>
        <p:spPr>
          <a:xfrm>
            <a:off x="5305269" y="3766242"/>
            <a:ext cx="1476136" cy="147613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Connector 25"/>
          <p:cNvSpPr/>
          <p:nvPr/>
        </p:nvSpPr>
        <p:spPr>
          <a:xfrm>
            <a:off x="2619577" y="3774503"/>
            <a:ext cx="1476136" cy="147613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nut 10"/>
          <p:cNvSpPr/>
          <p:nvPr/>
        </p:nvSpPr>
        <p:spPr>
          <a:xfrm>
            <a:off x="2538329" y="3693255"/>
            <a:ext cx="1638632" cy="1638632"/>
          </a:xfrm>
          <a:prstGeom prst="donut">
            <a:avLst>
              <a:gd name="adj" fmla="val 4831"/>
            </a:avLst>
          </a:prstGeom>
          <a:solidFill>
            <a:srgbClr val="00843D"/>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 name="Donut 14"/>
          <p:cNvSpPr/>
          <p:nvPr/>
        </p:nvSpPr>
        <p:spPr>
          <a:xfrm>
            <a:off x="5210857" y="3695615"/>
            <a:ext cx="1638632" cy="1638632"/>
          </a:xfrm>
          <a:prstGeom prst="donut">
            <a:avLst>
              <a:gd name="adj" fmla="val 4831"/>
            </a:avLst>
          </a:prstGeom>
          <a:solidFill>
            <a:srgbClr val="5C2161"/>
          </a:solidFill>
          <a:ln w="12700" cap="flat" cmpd="sng" algn="ctr">
            <a:solidFill>
              <a:srgbClr val="5C216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 name="Flowchart: Connector 15"/>
          <p:cNvSpPr/>
          <p:nvPr/>
        </p:nvSpPr>
        <p:spPr>
          <a:xfrm>
            <a:off x="3970044" y="1598357"/>
            <a:ext cx="1476136" cy="1476136"/>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110955" y="2430772"/>
            <a:ext cx="1194314" cy="461665"/>
          </a:xfrm>
          <a:prstGeom prst="rect">
            <a:avLst/>
          </a:prstGeom>
          <a:noFill/>
        </p:spPr>
        <p:txBody>
          <a:bodyPr wrap="square" rtlCol="0">
            <a:spAutoFit/>
          </a:bodyPr>
          <a:lstStyle/>
          <a:p>
            <a:pPr algn="ctr"/>
            <a:r>
              <a:rPr lang="en-US" sz="1200">
                <a:solidFill>
                  <a:srgbClr val="A5A5A5">
                    <a:lumMod val="50000"/>
                  </a:srgbClr>
                </a:solidFill>
                <a:latin typeface="Arial" panose="020B0604020202020204" pitchFamily="34" charset="0"/>
                <a:cs typeface="Arial" panose="020B0604020202020204" pitchFamily="34" charset="0"/>
              </a:rPr>
              <a:t>IMPROVE OUTCOMES</a:t>
            </a:r>
          </a:p>
        </p:txBody>
      </p:sp>
      <p:sp>
        <p:nvSpPr>
          <p:cNvPr id="19" name="TextBox 18"/>
          <p:cNvSpPr txBox="1"/>
          <p:nvPr/>
        </p:nvSpPr>
        <p:spPr>
          <a:xfrm>
            <a:off x="5433016" y="4616586"/>
            <a:ext cx="1194314" cy="461665"/>
          </a:xfrm>
          <a:prstGeom prst="rect">
            <a:avLst/>
          </a:prstGeom>
          <a:noFill/>
        </p:spPr>
        <p:txBody>
          <a:bodyPr wrap="square" rtlCol="0">
            <a:spAutoFit/>
          </a:bodyPr>
          <a:lstStyle/>
          <a:p>
            <a:pPr algn="ctr"/>
            <a:r>
              <a:rPr lang="en-US" sz="1200">
                <a:solidFill>
                  <a:srgbClr val="A5A5A5">
                    <a:lumMod val="50000"/>
                  </a:srgbClr>
                </a:solidFill>
                <a:latin typeface="Arial" panose="020B0604020202020204" pitchFamily="34" charset="0"/>
                <a:cs typeface="Arial" panose="020B0604020202020204" pitchFamily="34" charset="0"/>
              </a:rPr>
              <a:t>OPTIMIZE EXPERIENCE</a:t>
            </a:r>
          </a:p>
        </p:txBody>
      </p:sp>
      <p:sp>
        <p:nvSpPr>
          <p:cNvPr id="20" name="TextBox 19"/>
          <p:cNvSpPr txBox="1"/>
          <p:nvPr/>
        </p:nvSpPr>
        <p:spPr>
          <a:xfrm>
            <a:off x="2755003" y="4616586"/>
            <a:ext cx="1194314" cy="461665"/>
          </a:xfrm>
          <a:prstGeom prst="rect">
            <a:avLst/>
          </a:prstGeom>
          <a:noFill/>
        </p:spPr>
        <p:txBody>
          <a:bodyPr wrap="square" rtlCol="0">
            <a:spAutoFit/>
          </a:bodyPr>
          <a:lstStyle/>
          <a:p>
            <a:pPr algn="ctr"/>
            <a:r>
              <a:rPr lang="en-US" sz="1200">
                <a:solidFill>
                  <a:srgbClr val="A5A5A5">
                    <a:lumMod val="50000"/>
                  </a:srgbClr>
                </a:solidFill>
                <a:latin typeface="Arial" panose="020B0604020202020204" pitchFamily="34" charset="0"/>
                <a:cs typeface="Arial" panose="020B0604020202020204" pitchFamily="34" charset="0"/>
              </a:rPr>
              <a:t>REDUCE COSTS</a:t>
            </a:r>
          </a:p>
        </p:txBody>
      </p:sp>
      <p:sp>
        <p:nvSpPr>
          <p:cNvPr id="21" name="AutoShape 57"/>
          <p:cNvSpPr>
            <a:spLocks/>
          </p:cNvSpPr>
          <p:nvPr/>
        </p:nvSpPr>
        <p:spPr bwMode="auto">
          <a:xfrm>
            <a:off x="4338892" y="1704070"/>
            <a:ext cx="728618" cy="683272"/>
          </a:xfrm>
          <a:custGeom>
            <a:avLst/>
            <a:gdLst/>
            <a:ahLst/>
            <a:cxnLst/>
            <a:rect l="0" t="0" r="r" b="b"/>
            <a:pathLst>
              <a:path w="21092" h="21600">
                <a:moveTo>
                  <a:pt x="8759" y="7600"/>
                </a:moveTo>
                <a:lnTo>
                  <a:pt x="11237" y="17672"/>
                </a:lnTo>
                <a:lnTo>
                  <a:pt x="12532" y="11020"/>
                </a:lnTo>
                <a:lnTo>
                  <a:pt x="13721" y="13682"/>
                </a:lnTo>
                <a:lnTo>
                  <a:pt x="14826" y="7916"/>
                </a:lnTo>
                <a:lnTo>
                  <a:pt x="15703" y="10343"/>
                </a:lnTo>
                <a:lnTo>
                  <a:pt x="19815" y="10343"/>
                </a:lnTo>
                <a:cubicBezTo>
                  <a:pt x="19713" y="10533"/>
                  <a:pt x="19609" y="10723"/>
                  <a:pt x="19493" y="10917"/>
                </a:cubicBezTo>
                <a:cubicBezTo>
                  <a:pt x="18006" y="13418"/>
                  <a:pt x="15586" y="16047"/>
                  <a:pt x="12784" y="19090"/>
                </a:cubicBezTo>
                <a:lnTo>
                  <a:pt x="12740" y="19138"/>
                </a:lnTo>
                <a:cubicBezTo>
                  <a:pt x="12095" y="19838"/>
                  <a:pt x="11430" y="20561"/>
                  <a:pt x="10755" y="21306"/>
                </a:cubicBezTo>
                <a:cubicBezTo>
                  <a:pt x="10755" y="21306"/>
                  <a:pt x="10488" y="21600"/>
                  <a:pt x="10488" y="21600"/>
                </a:cubicBezTo>
                <a:lnTo>
                  <a:pt x="10221" y="21306"/>
                </a:lnTo>
                <a:cubicBezTo>
                  <a:pt x="9532" y="20545"/>
                  <a:pt x="8853" y="19807"/>
                  <a:pt x="8196" y="19094"/>
                </a:cubicBezTo>
                <a:cubicBezTo>
                  <a:pt x="5388" y="16044"/>
                  <a:pt x="2970" y="13417"/>
                  <a:pt x="1483" y="10917"/>
                </a:cubicBezTo>
                <a:cubicBezTo>
                  <a:pt x="1368" y="10723"/>
                  <a:pt x="1263" y="10533"/>
                  <a:pt x="1161" y="10343"/>
                </a:cubicBezTo>
                <a:lnTo>
                  <a:pt x="4901" y="10343"/>
                </a:lnTo>
                <a:lnTo>
                  <a:pt x="6856" y="14917"/>
                </a:lnTo>
                <a:close/>
                <a:moveTo>
                  <a:pt x="5869" y="0"/>
                </a:moveTo>
                <a:cubicBezTo>
                  <a:pt x="7852" y="0"/>
                  <a:pt x="9606" y="970"/>
                  <a:pt x="10546" y="2560"/>
                </a:cubicBezTo>
                <a:cubicBezTo>
                  <a:pt x="11486" y="970"/>
                  <a:pt x="13240" y="0"/>
                  <a:pt x="15223" y="0"/>
                </a:cubicBezTo>
                <a:cubicBezTo>
                  <a:pt x="16296" y="0"/>
                  <a:pt x="17337" y="292"/>
                  <a:pt x="18234" y="845"/>
                </a:cubicBezTo>
                <a:cubicBezTo>
                  <a:pt x="19214" y="1449"/>
                  <a:pt x="19996" y="2358"/>
                  <a:pt x="20496" y="3474"/>
                </a:cubicBezTo>
                <a:cubicBezTo>
                  <a:pt x="21346" y="5370"/>
                  <a:pt x="21289" y="7324"/>
                  <a:pt x="20309" y="9528"/>
                </a:cubicBezTo>
                <a:lnTo>
                  <a:pt x="16323" y="9528"/>
                </a:lnTo>
                <a:lnTo>
                  <a:pt x="14643" y="4873"/>
                </a:lnTo>
                <a:lnTo>
                  <a:pt x="13465" y="11010"/>
                </a:lnTo>
                <a:lnTo>
                  <a:pt x="12281" y="8360"/>
                </a:lnTo>
                <a:lnTo>
                  <a:pt x="11201" y="13907"/>
                </a:lnTo>
                <a:lnTo>
                  <a:pt x="8839" y="4303"/>
                </a:lnTo>
                <a:lnTo>
                  <a:pt x="6725" y="12431"/>
                </a:lnTo>
                <a:lnTo>
                  <a:pt x="5485" y="9528"/>
                </a:lnTo>
                <a:cubicBezTo>
                  <a:pt x="5485" y="9528"/>
                  <a:pt x="783" y="9528"/>
                  <a:pt x="783" y="9528"/>
                </a:cubicBezTo>
                <a:cubicBezTo>
                  <a:pt x="-197" y="7324"/>
                  <a:pt x="-254" y="5370"/>
                  <a:pt x="596" y="3474"/>
                </a:cubicBezTo>
                <a:cubicBezTo>
                  <a:pt x="1096" y="2358"/>
                  <a:pt x="1878" y="1448"/>
                  <a:pt x="2858" y="844"/>
                </a:cubicBezTo>
                <a:cubicBezTo>
                  <a:pt x="3754" y="292"/>
                  <a:pt x="4795" y="0"/>
                  <a:pt x="5869" y="0"/>
                </a:cubicBezTo>
                <a:close/>
                <a:moveTo>
                  <a:pt x="5869" y="0"/>
                </a:moveTo>
              </a:path>
            </a:pathLst>
          </a:custGeom>
          <a:solidFill>
            <a:srgbClr val="0078BF"/>
          </a:solidFill>
          <a:ln>
            <a:noFill/>
          </a:ln>
        </p:spPr>
        <p:txBody>
          <a:bodyPr lIns="0" tIns="0" rIns="0" bIns="0"/>
          <a:lstStyle/>
          <a:p>
            <a:endParaRPr lang="pl-PL" sz="1350">
              <a:solidFill>
                <a:prstClr val="black"/>
              </a:solidFill>
              <a:latin typeface="Calibri" panose="020F0502020204030204"/>
            </a:endParaRPr>
          </a:p>
        </p:txBody>
      </p:sp>
      <p:sp>
        <p:nvSpPr>
          <p:cNvPr id="22" name="AutoShape 4"/>
          <p:cNvSpPr>
            <a:spLocks/>
          </p:cNvSpPr>
          <p:nvPr/>
        </p:nvSpPr>
        <p:spPr bwMode="auto">
          <a:xfrm>
            <a:off x="3162458" y="3853981"/>
            <a:ext cx="379404" cy="683129"/>
          </a:xfrm>
          <a:custGeom>
            <a:avLst/>
            <a:gdLst/>
            <a:ahLst/>
            <a:cxnLst/>
            <a:rect l="0" t="0" r="r" b="b"/>
            <a:pathLst>
              <a:path w="21600" h="21600">
                <a:moveTo>
                  <a:pt x="4491" y="6768"/>
                </a:moveTo>
                <a:cubicBezTo>
                  <a:pt x="4491" y="5321"/>
                  <a:pt x="6591" y="4233"/>
                  <a:pt x="9935" y="4061"/>
                </a:cubicBezTo>
                <a:lnTo>
                  <a:pt x="9935" y="9319"/>
                </a:lnTo>
                <a:cubicBezTo>
                  <a:pt x="6173" y="8750"/>
                  <a:pt x="4491" y="8122"/>
                  <a:pt x="4491" y="6768"/>
                </a:cubicBezTo>
                <a:close/>
                <a:moveTo>
                  <a:pt x="12442" y="11808"/>
                </a:moveTo>
                <a:cubicBezTo>
                  <a:pt x="16203" y="12423"/>
                  <a:pt x="18148" y="13163"/>
                  <a:pt x="18148" y="14767"/>
                </a:cubicBezTo>
                <a:cubicBezTo>
                  <a:pt x="18148" y="16659"/>
                  <a:pt x="15367" y="17518"/>
                  <a:pt x="12442" y="17710"/>
                </a:cubicBezTo>
                <a:cubicBezTo>
                  <a:pt x="12442" y="17710"/>
                  <a:pt x="12442" y="11808"/>
                  <a:pt x="12442" y="11808"/>
                </a:cubicBezTo>
                <a:close/>
                <a:moveTo>
                  <a:pt x="12442" y="9768"/>
                </a:moveTo>
                <a:lnTo>
                  <a:pt x="12442" y="4101"/>
                </a:lnTo>
                <a:cubicBezTo>
                  <a:pt x="14949" y="4315"/>
                  <a:pt x="17172" y="4944"/>
                  <a:pt x="18720" y="5972"/>
                </a:cubicBezTo>
                <a:lnTo>
                  <a:pt x="19113" y="6177"/>
                </a:lnTo>
                <a:lnTo>
                  <a:pt x="21388" y="4805"/>
                </a:lnTo>
                <a:lnTo>
                  <a:pt x="20986" y="4649"/>
                </a:lnTo>
                <a:cubicBezTo>
                  <a:pt x="18823" y="3319"/>
                  <a:pt x="15785" y="2542"/>
                  <a:pt x="12442" y="2340"/>
                </a:cubicBezTo>
                <a:lnTo>
                  <a:pt x="12442" y="0"/>
                </a:lnTo>
                <a:lnTo>
                  <a:pt x="9935" y="0"/>
                </a:lnTo>
                <a:lnTo>
                  <a:pt x="9935" y="2332"/>
                </a:lnTo>
                <a:cubicBezTo>
                  <a:pt x="4502" y="2544"/>
                  <a:pt x="1038" y="4374"/>
                  <a:pt x="1038" y="6841"/>
                </a:cubicBezTo>
                <a:cubicBezTo>
                  <a:pt x="1038" y="9873"/>
                  <a:pt x="5756" y="10714"/>
                  <a:pt x="9935" y="11355"/>
                </a:cubicBezTo>
                <a:lnTo>
                  <a:pt x="9935" y="17712"/>
                </a:lnTo>
                <a:cubicBezTo>
                  <a:pt x="5756" y="17477"/>
                  <a:pt x="3609" y="16229"/>
                  <a:pt x="2475" y="15489"/>
                </a:cubicBezTo>
                <a:lnTo>
                  <a:pt x="2159" y="15282"/>
                </a:lnTo>
                <a:lnTo>
                  <a:pt x="0" y="16677"/>
                </a:lnTo>
                <a:lnTo>
                  <a:pt x="218" y="16828"/>
                </a:lnTo>
                <a:cubicBezTo>
                  <a:pt x="2458" y="18358"/>
                  <a:pt x="5756" y="19283"/>
                  <a:pt x="9935" y="19445"/>
                </a:cubicBezTo>
                <a:lnTo>
                  <a:pt x="9935" y="21600"/>
                </a:lnTo>
                <a:lnTo>
                  <a:pt x="12442" y="21600"/>
                </a:lnTo>
                <a:lnTo>
                  <a:pt x="12442" y="19442"/>
                </a:lnTo>
                <a:cubicBezTo>
                  <a:pt x="19128" y="19121"/>
                  <a:pt x="21600" y="16782"/>
                  <a:pt x="21600" y="14670"/>
                </a:cubicBezTo>
                <a:cubicBezTo>
                  <a:pt x="21600" y="11536"/>
                  <a:pt x="17457" y="10512"/>
                  <a:pt x="12442" y="9768"/>
                </a:cubicBezTo>
                <a:close/>
                <a:moveTo>
                  <a:pt x="12442" y="9768"/>
                </a:moveTo>
              </a:path>
            </a:pathLst>
          </a:custGeom>
          <a:solidFill>
            <a:srgbClr val="00843D"/>
          </a:solidFill>
          <a:ln>
            <a:noFill/>
          </a:ln>
        </p:spPr>
        <p:txBody>
          <a:bodyPr lIns="0" tIns="0" rIns="0" bIns="0"/>
          <a:lstStyle/>
          <a:p>
            <a:endParaRPr lang="pl-PL" sz="1350">
              <a:solidFill>
                <a:srgbClr val="00843D"/>
              </a:solidFill>
              <a:latin typeface="Calibri" panose="020F0502020204030204"/>
            </a:endParaRPr>
          </a:p>
        </p:txBody>
      </p:sp>
      <p:sp>
        <p:nvSpPr>
          <p:cNvPr id="24" name="AutoShape 7"/>
          <p:cNvSpPr>
            <a:spLocks/>
          </p:cNvSpPr>
          <p:nvPr/>
        </p:nvSpPr>
        <p:spPr bwMode="auto">
          <a:xfrm>
            <a:off x="5645318" y="3853981"/>
            <a:ext cx="764273" cy="681357"/>
          </a:xfrm>
          <a:custGeom>
            <a:avLst/>
            <a:gdLst/>
            <a:ahLst/>
            <a:cxnLst/>
            <a:rect l="0" t="0" r="r" b="b"/>
            <a:pathLst>
              <a:path w="21600" h="21343">
                <a:moveTo>
                  <a:pt x="12877" y="0"/>
                </a:moveTo>
                <a:cubicBezTo>
                  <a:pt x="11517" y="0"/>
                  <a:pt x="11633" y="1852"/>
                  <a:pt x="11403" y="2554"/>
                </a:cubicBezTo>
                <a:cubicBezTo>
                  <a:pt x="11389" y="2596"/>
                  <a:pt x="11366" y="2625"/>
                  <a:pt x="11346" y="2663"/>
                </a:cubicBezTo>
                <a:cubicBezTo>
                  <a:pt x="10610" y="4005"/>
                  <a:pt x="9673" y="5586"/>
                  <a:pt x="8845" y="6689"/>
                </a:cubicBezTo>
                <a:cubicBezTo>
                  <a:pt x="8823" y="6718"/>
                  <a:pt x="8798" y="6736"/>
                  <a:pt x="8772" y="6761"/>
                </a:cubicBezTo>
                <a:cubicBezTo>
                  <a:pt x="7109" y="8339"/>
                  <a:pt x="6544" y="10053"/>
                  <a:pt x="5962" y="10877"/>
                </a:cubicBezTo>
                <a:cubicBezTo>
                  <a:pt x="5655" y="11311"/>
                  <a:pt x="5252" y="11492"/>
                  <a:pt x="4936" y="11563"/>
                </a:cubicBezTo>
                <a:cubicBezTo>
                  <a:pt x="4643" y="11628"/>
                  <a:pt x="4431" y="11909"/>
                  <a:pt x="4431" y="12240"/>
                </a:cubicBezTo>
                <a:cubicBezTo>
                  <a:pt x="4431" y="12240"/>
                  <a:pt x="4431" y="18784"/>
                  <a:pt x="4431" y="18784"/>
                </a:cubicBezTo>
                <a:cubicBezTo>
                  <a:pt x="4431" y="19139"/>
                  <a:pt x="4674" y="19435"/>
                  <a:pt x="4993" y="19470"/>
                </a:cubicBezTo>
                <a:cubicBezTo>
                  <a:pt x="5582" y="19534"/>
                  <a:pt x="6440" y="19671"/>
                  <a:pt x="6776" y="19795"/>
                </a:cubicBezTo>
                <a:cubicBezTo>
                  <a:pt x="7265" y="19975"/>
                  <a:pt x="9057" y="21058"/>
                  <a:pt x="13129" y="21311"/>
                </a:cubicBezTo>
                <a:cubicBezTo>
                  <a:pt x="20101" y="21600"/>
                  <a:pt x="20623" y="19831"/>
                  <a:pt x="20720" y="19217"/>
                </a:cubicBezTo>
                <a:cubicBezTo>
                  <a:pt x="20818" y="18603"/>
                  <a:pt x="20362" y="18423"/>
                  <a:pt x="20297" y="17845"/>
                </a:cubicBezTo>
                <a:cubicBezTo>
                  <a:pt x="20232" y="17267"/>
                  <a:pt x="21600" y="17484"/>
                  <a:pt x="21600" y="16220"/>
                </a:cubicBezTo>
                <a:cubicBezTo>
                  <a:pt x="21600" y="14848"/>
                  <a:pt x="20753" y="15101"/>
                  <a:pt x="20720" y="14487"/>
                </a:cubicBezTo>
                <a:cubicBezTo>
                  <a:pt x="20688" y="13873"/>
                  <a:pt x="21600" y="13854"/>
                  <a:pt x="21592" y="12592"/>
                </a:cubicBezTo>
                <a:cubicBezTo>
                  <a:pt x="21584" y="11381"/>
                  <a:pt x="20427" y="11599"/>
                  <a:pt x="20329" y="11202"/>
                </a:cubicBezTo>
                <a:cubicBezTo>
                  <a:pt x="20232" y="10805"/>
                  <a:pt x="20786" y="10407"/>
                  <a:pt x="20688" y="9613"/>
                </a:cubicBezTo>
                <a:cubicBezTo>
                  <a:pt x="20590" y="8819"/>
                  <a:pt x="20232" y="8349"/>
                  <a:pt x="19515" y="8277"/>
                </a:cubicBezTo>
                <a:cubicBezTo>
                  <a:pt x="18798" y="8205"/>
                  <a:pt x="15964" y="8494"/>
                  <a:pt x="14628" y="8674"/>
                </a:cubicBezTo>
                <a:cubicBezTo>
                  <a:pt x="13292" y="8855"/>
                  <a:pt x="13032" y="8169"/>
                  <a:pt x="12934" y="7555"/>
                </a:cubicBezTo>
                <a:cubicBezTo>
                  <a:pt x="12836" y="6941"/>
                  <a:pt x="13292" y="5786"/>
                  <a:pt x="13944" y="4161"/>
                </a:cubicBezTo>
                <a:cubicBezTo>
                  <a:pt x="14595" y="2536"/>
                  <a:pt x="14278" y="0"/>
                  <a:pt x="12877" y="0"/>
                </a:cubicBezTo>
                <a:close/>
                <a:moveTo>
                  <a:pt x="521" y="9821"/>
                </a:moveTo>
                <a:cubicBezTo>
                  <a:pt x="233" y="9821"/>
                  <a:pt x="0" y="10079"/>
                  <a:pt x="0" y="10398"/>
                </a:cubicBezTo>
                <a:lnTo>
                  <a:pt x="0" y="19930"/>
                </a:lnTo>
                <a:cubicBezTo>
                  <a:pt x="0" y="20249"/>
                  <a:pt x="233" y="20508"/>
                  <a:pt x="521" y="20508"/>
                </a:cubicBezTo>
                <a:lnTo>
                  <a:pt x="3649" y="20508"/>
                </a:lnTo>
                <a:cubicBezTo>
                  <a:pt x="3937" y="20508"/>
                  <a:pt x="4170" y="20249"/>
                  <a:pt x="4170" y="19930"/>
                </a:cubicBezTo>
                <a:cubicBezTo>
                  <a:pt x="4170" y="19930"/>
                  <a:pt x="4170" y="10398"/>
                  <a:pt x="4170" y="10398"/>
                </a:cubicBezTo>
                <a:cubicBezTo>
                  <a:pt x="4170" y="10079"/>
                  <a:pt x="3937" y="9821"/>
                  <a:pt x="3649" y="9821"/>
                </a:cubicBezTo>
                <a:lnTo>
                  <a:pt x="521" y="9821"/>
                </a:lnTo>
                <a:close/>
                <a:moveTo>
                  <a:pt x="2232" y="19027"/>
                </a:moveTo>
                <a:cubicBezTo>
                  <a:pt x="2430" y="19027"/>
                  <a:pt x="2590" y="19205"/>
                  <a:pt x="2590" y="19425"/>
                </a:cubicBezTo>
                <a:cubicBezTo>
                  <a:pt x="2590" y="19644"/>
                  <a:pt x="2430" y="19822"/>
                  <a:pt x="2232" y="19822"/>
                </a:cubicBezTo>
                <a:cubicBezTo>
                  <a:pt x="2034" y="19822"/>
                  <a:pt x="1873" y="19644"/>
                  <a:pt x="1873" y="19425"/>
                </a:cubicBezTo>
                <a:cubicBezTo>
                  <a:pt x="1873" y="19205"/>
                  <a:pt x="2034" y="19027"/>
                  <a:pt x="2232" y="19027"/>
                </a:cubicBezTo>
                <a:close/>
                <a:moveTo>
                  <a:pt x="3274" y="19027"/>
                </a:moveTo>
                <a:cubicBezTo>
                  <a:pt x="3472" y="19027"/>
                  <a:pt x="3633" y="19205"/>
                  <a:pt x="3633" y="19425"/>
                </a:cubicBezTo>
                <a:cubicBezTo>
                  <a:pt x="3633" y="19644"/>
                  <a:pt x="3472" y="19822"/>
                  <a:pt x="3274" y="19822"/>
                </a:cubicBezTo>
                <a:cubicBezTo>
                  <a:pt x="3076" y="19822"/>
                  <a:pt x="2916" y="19644"/>
                  <a:pt x="2916" y="19425"/>
                </a:cubicBezTo>
                <a:cubicBezTo>
                  <a:pt x="2916" y="19205"/>
                  <a:pt x="3076" y="19027"/>
                  <a:pt x="3274" y="19027"/>
                </a:cubicBezTo>
                <a:close/>
                <a:moveTo>
                  <a:pt x="3274" y="19027"/>
                </a:moveTo>
              </a:path>
            </a:pathLst>
          </a:custGeom>
          <a:solidFill>
            <a:srgbClr val="5C2161"/>
          </a:solidFill>
          <a:ln>
            <a:noFill/>
          </a:ln>
        </p:spPr>
        <p:txBody>
          <a:bodyPr lIns="0" tIns="0" rIns="0" bIns="0"/>
          <a:lstStyle/>
          <a:p>
            <a:endParaRPr lang="pl-PL" sz="1350">
              <a:solidFill>
                <a:prstClr val="black"/>
              </a:solidFill>
              <a:latin typeface="Calibri" panose="020F0502020204030204"/>
            </a:endParaRPr>
          </a:p>
        </p:txBody>
      </p:sp>
      <p:sp>
        <p:nvSpPr>
          <p:cNvPr id="25" name="Donut 24"/>
          <p:cNvSpPr/>
          <p:nvPr/>
        </p:nvSpPr>
        <p:spPr>
          <a:xfrm>
            <a:off x="3888796" y="1509101"/>
            <a:ext cx="1638632" cy="1638632"/>
          </a:xfrm>
          <a:prstGeom prst="donut">
            <a:avLst>
              <a:gd name="adj" fmla="val 4831"/>
            </a:avLst>
          </a:prstGeom>
          <a:solidFill>
            <a:srgbClr val="0078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 name="Picture 1">
            <a:extLst>
              <a:ext uri="{FF2B5EF4-FFF2-40B4-BE49-F238E27FC236}">
                <a16:creationId xmlns:a16="http://schemas.microsoft.com/office/drawing/2014/main" id="{476E498B-0F15-EA94-60B5-4BE8974E86D5}"/>
              </a:ext>
            </a:extLst>
          </p:cNvPr>
          <p:cNvPicPr>
            <a:picLocks noChangeAspect="1"/>
          </p:cNvPicPr>
          <p:nvPr/>
        </p:nvPicPr>
        <p:blipFill>
          <a:blip r:embed="rId3" cstate="print">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8641" y="5968363"/>
            <a:ext cx="2636362" cy="411213"/>
          </a:xfrm>
          <a:prstGeom prst="rect">
            <a:avLst/>
          </a:prstGeom>
          <a:ln>
            <a:noFill/>
          </a:ln>
        </p:spPr>
      </p:pic>
    </p:spTree>
    <p:extLst>
      <p:ext uri="{BB962C8B-B14F-4D97-AF65-F5344CB8AC3E}">
        <p14:creationId xmlns:p14="http://schemas.microsoft.com/office/powerpoint/2010/main" val="392872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417" y="959167"/>
            <a:ext cx="8995109" cy="5258803"/>
          </a:xfrm>
          <a:prstGeom prst="rect">
            <a:avLst/>
          </a:prstGeom>
        </p:spPr>
      </p:pic>
      <p:sp>
        <p:nvSpPr>
          <p:cNvPr id="19" name="Rectangle 18"/>
          <p:cNvSpPr/>
          <p:nvPr/>
        </p:nvSpPr>
        <p:spPr>
          <a:xfrm>
            <a:off x="7940853" y="2687735"/>
            <a:ext cx="722368" cy="13074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grpSp>
        <p:nvGrpSpPr>
          <p:cNvPr id="11" name="Group 10">
            <a:extLst>
              <a:ext uri="{FF2B5EF4-FFF2-40B4-BE49-F238E27FC236}">
                <a16:creationId xmlns:a16="http://schemas.microsoft.com/office/drawing/2014/main" id="{BBE612D0-E151-4D4E-AFD6-51636D53244B}"/>
              </a:ext>
            </a:extLst>
          </p:cNvPr>
          <p:cNvGrpSpPr/>
          <p:nvPr/>
        </p:nvGrpSpPr>
        <p:grpSpPr>
          <a:xfrm>
            <a:off x="0" y="833488"/>
            <a:ext cx="4636019" cy="5510162"/>
            <a:chOff x="0" y="85064"/>
            <a:chExt cx="4663129" cy="6858000"/>
          </a:xfrm>
        </p:grpSpPr>
        <p:sp>
          <p:nvSpPr>
            <p:cNvPr id="12" name="object 3"/>
            <p:cNvSpPr/>
            <p:nvPr/>
          </p:nvSpPr>
          <p:spPr>
            <a:xfrm>
              <a:off x="0" y="85064"/>
              <a:ext cx="4572000" cy="6858000"/>
            </a:xfrm>
            <a:custGeom>
              <a:avLst/>
              <a:gdLst/>
              <a:ahLst/>
              <a:cxnLst/>
              <a:rect l="l" t="t" r="r" b="b"/>
              <a:pathLst>
                <a:path w="4572000" h="6858000">
                  <a:moveTo>
                    <a:pt x="0" y="6858000"/>
                  </a:moveTo>
                  <a:lnTo>
                    <a:pt x="4572000" y="6858000"/>
                  </a:lnTo>
                  <a:lnTo>
                    <a:pt x="4572000" y="0"/>
                  </a:lnTo>
                  <a:lnTo>
                    <a:pt x="0" y="0"/>
                  </a:lnTo>
                  <a:lnTo>
                    <a:pt x="0" y="6858000"/>
                  </a:lnTo>
                  <a:close/>
                </a:path>
              </a:pathLst>
            </a:custGeom>
            <a:solidFill>
              <a:srgbClr val="008BD1"/>
            </a:solidFill>
          </p:spPr>
          <p:txBody>
            <a:bodyPr wrap="square" lIns="0" tIns="0" rIns="0" bIns="0" rtlCol="0"/>
            <a:lstStyle/>
            <a:p>
              <a:endParaRPr sz="1350">
                <a:solidFill>
                  <a:srgbClr val="009BD9"/>
                </a:solidFill>
              </a:endParaRPr>
            </a:p>
          </p:txBody>
        </p:sp>
        <p:sp>
          <p:nvSpPr>
            <p:cNvPr id="14" name="object 4"/>
            <p:cNvSpPr txBox="1"/>
            <p:nvPr/>
          </p:nvSpPr>
          <p:spPr>
            <a:xfrm>
              <a:off x="299659" y="1354447"/>
              <a:ext cx="4228844" cy="4435853"/>
            </a:xfrm>
            <a:prstGeom prst="rect">
              <a:avLst/>
            </a:prstGeom>
          </p:spPr>
          <p:txBody>
            <a:bodyPr vert="horz" wrap="square" lIns="0" tIns="0" rIns="0" bIns="0" rtlCol="0">
              <a:spAutoFit/>
            </a:bodyPr>
            <a:lstStyle/>
            <a:p>
              <a:pPr marL="257175" indent="-257175">
                <a:lnSpc>
                  <a:spcPct val="80000"/>
                </a:lnSpc>
                <a:spcAft>
                  <a:spcPts val="900"/>
                </a:spcAft>
                <a:buFont typeface="Arial" panose="020B0604020202020204" pitchFamily="34" charset="0"/>
                <a:buChar char="•"/>
              </a:pPr>
              <a:r>
                <a:rPr lang="en-US" sz="1800" dirty="0">
                  <a:solidFill>
                    <a:prstClr val="white"/>
                  </a:solidFill>
                  <a:latin typeface="Arial" panose="020B0604020202020204" pitchFamily="34" charset="0"/>
                  <a:ea typeface="Geneva" charset="0"/>
                  <a:cs typeface="Arial" panose="020B0604020202020204" pitchFamily="34" charset="0"/>
                </a:rPr>
                <a:t>Cleveland Clinic team reviews  medical records remotely to educate and inform on potential treatment options</a:t>
              </a:r>
            </a:p>
            <a:p>
              <a:pPr marL="257175" indent="-257175">
                <a:lnSpc>
                  <a:spcPct val="80000"/>
                </a:lnSpc>
                <a:spcAft>
                  <a:spcPts val="900"/>
                </a:spcAft>
                <a:buFont typeface="Arial" panose="020B0604020202020204" pitchFamily="34" charset="0"/>
                <a:buChar char="•"/>
              </a:pPr>
              <a:r>
                <a:rPr lang="en-US" sz="1800" dirty="0">
                  <a:solidFill>
                    <a:prstClr val="white"/>
                  </a:solidFill>
                  <a:latin typeface="Arial" panose="020B0604020202020204" pitchFamily="34" charset="0"/>
                  <a:ea typeface="Geneva" charset="0"/>
                  <a:cs typeface="Arial" panose="020B0604020202020204" pitchFamily="34" charset="0"/>
                </a:rPr>
                <a:t>Ensures optimal diagnosis and treatment plan </a:t>
              </a:r>
            </a:p>
            <a:p>
              <a:pPr marL="257175" indent="-257175">
                <a:lnSpc>
                  <a:spcPct val="80000"/>
                </a:lnSpc>
                <a:spcAft>
                  <a:spcPts val="900"/>
                </a:spcAft>
                <a:buFont typeface="Arial" panose="020B0604020202020204" pitchFamily="34" charset="0"/>
                <a:buChar char="•"/>
              </a:pPr>
              <a:r>
                <a:rPr lang="en-US" sz="1800" dirty="0">
                  <a:solidFill>
                    <a:prstClr val="white"/>
                  </a:solidFill>
                  <a:latin typeface="Arial" panose="020B0604020202020204" pitchFamily="34" charset="0"/>
                  <a:ea typeface="Geneva" charset="0"/>
                  <a:cs typeface="Arial" panose="020B0604020202020204" pitchFamily="34" charset="0"/>
                </a:rPr>
                <a:t>Facilitates a timely connection to      the right Cleveland Clinic provider</a:t>
              </a:r>
            </a:p>
            <a:p>
              <a:pPr marL="257175" indent="-257175">
                <a:lnSpc>
                  <a:spcPct val="80000"/>
                </a:lnSpc>
                <a:spcAft>
                  <a:spcPts val="900"/>
                </a:spcAft>
                <a:buFont typeface="Arial" panose="020B0604020202020204" pitchFamily="34" charset="0"/>
                <a:buChar char="•"/>
              </a:pPr>
              <a:r>
                <a:rPr lang="en-US" sz="1800" dirty="0">
                  <a:solidFill>
                    <a:prstClr val="white"/>
                  </a:solidFill>
                  <a:latin typeface="Arial" panose="020B0604020202020204" pitchFamily="34" charset="0"/>
                  <a:ea typeface="Geneva" charset="0"/>
                  <a:cs typeface="Arial" panose="020B0604020202020204" pitchFamily="34" charset="0"/>
                </a:rPr>
                <a:t>If participant selects Cleveland Clinic      for treatment, dedicated team assists with scheduling and customizes itinerary</a:t>
              </a:r>
            </a:p>
            <a:p>
              <a:pPr marL="257175" indent="-257175">
                <a:lnSpc>
                  <a:spcPct val="80000"/>
                </a:lnSpc>
                <a:spcAft>
                  <a:spcPts val="900"/>
                </a:spcAft>
                <a:buFont typeface="Arial" panose="020B0604020202020204" pitchFamily="34" charset="0"/>
                <a:buChar char="•"/>
              </a:pPr>
              <a:r>
                <a:rPr lang="en-US" sz="1800" dirty="0">
                  <a:solidFill>
                    <a:prstClr val="white"/>
                  </a:solidFill>
                  <a:latin typeface="Arial" panose="020B0604020202020204" pitchFamily="34" charset="0"/>
                  <a:ea typeface="Geneva" charset="0"/>
                  <a:cs typeface="Arial" panose="020B0604020202020204" pitchFamily="34" charset="0"/>
                </a:rPr>
                <a:t>Offered domestically from Ohio and South Florida facilities</a:t>
              </a:r>
            </a:p>
          </p:txBody>
        </p:sp>
        <p:sp>
          <p:nvSpPr>
            <p:cNvPr id="15" name="object 5"/>
            <p:cNvSpPr txBox="1"/>
            <p:nvPr/>
          </p:nvSpPr>
          <p:spPr>
            <a:xfrm>
              <a:off x="434285" y="539147"/>
              <a:ext cx="4228844" cy="407003"/>
            </a:xfrm>
            <a:prstGeom prst="rect">
              <a:avLst/>
            </a:prstGeom>
          </p:spPr>
          <p:txBody>
            <a:bodyPr vert="horz" wrap="square" lIns="0" tIns="0" rIns="0" bIns="0" rtlCol="0">
              <a:spAutoFit/>
            </a:bodyPr>
            <a:lstStyle/>
            <a:p>
              <a:pPr marL="9525" marR="3810">
                <a:lnSpc>
                  <a:spcPts val="2550"/>
                </a:lnSpc>
              </a:pPr>
              <a:r>
                <a:rPr lang="en-US" sz="2700">
                  <a:solidFill>
                    <a:srgbClr val="FFFFFF"/>
                  </a:solidFill>
                  <a:latin typeface="Arial" panose="020B0604020202020204" pitchFamily="34" charset="0"/>
                  <a:cs typeface="Arial" panose="020B0604020202020204" pitchFamily="34" charset="0"/>
                </a:rPr>
                <a:t>Clinical Review</a:t>
              </a:r>
              <a:endParaRPr lang="en-US" sz="2700">
                <a:solidFill>
                  <a:srgbClr val="009BD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09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515" t="14301" b="7514"/>
          <a:stretch/>
        </p:blipFill>
        <p:spPr>
          <a:xfrm>
            <a:off x="0" y="856420"/>
            <a:ext cx="9144000" cy="5145161"/>
          </a:xfrm>
          <a:prstGeom prst="rect">
            <a:avLst/>
          </a:prstGeom>
        </p:spPr>
      </p:pic>
      <p:sp>
        <p:nvSpPr>
          <p:cNvPr id="24" name="Rectangle 2"/>
          <p:cNvSpPr>
            <a:spLocks noGrp="1" noChangeArrowheads="1"/>
          </p:cNvSpPr>
          <p:nvPr>
            <p:ph type="title"/>
          </p:nvPr>
        </p:nvSpPr>
        <p:spPr>
          <a:xfrm>
            <a:off x="-70652" y="1024291"/>
            <a:ext cx="9144000" cy="994172"/>
          </a:xfrm>
        </p:spPr>
        <p:txBody>
          <a:bodyPr/>
          <a:lstStyle/>
          <a:p>
            <a:pPr algn="l"/>
            <a:r>
              <a:rPr lang="en-US" dirty="0">
                <a:solidFill>
                  <a:schemeClr val="bg2"/>
                </a:solidFill>
              </a:rPr>
              <a:t>   Our </a:t>
            </a:r>
            <a:r>
              <a:rPr lang="en-US" b="1" dirty="0">
                <a:solidFill>
                  <a:schemeClr val="bg2"/>
                </a:solidFill>
              </a:rPr>
              <a:t>Rankings </a:t>
            </a:r>
          </a:p>
        </p:txBody>
      </p:sp>
      <p:sp>
        <p:nvSpPr>
          <p:cNvPr id="37" name="Rectangle 36">
            <a:extLst>
              <a:ext uri="{FF2B5EF4-FFF2-40B4-BE49-F238E27FC236}">
                <a16:creationId xmlns:a16="http://schemas.microsoft.com/office/drawing/2014/main" id="{A208BC06-478C-7E47-9632-A3407DD30CB3}"/>
              </a:ext>
            </a:extLst>
          </p:cNvPr>
          <p:cNvSpPr/>
          <p:nvPr/>
        </p:nvSpPr>
        <p:spPr>
          <a:xfrm>
            <a:off x="0" y="2088573"/>
            <a:ext cx="4114800" cy="3912177"/>
          </a:xfrm>
          <a:prstGeom prst="rect">
            <a:avLst/>
          </a:prstGeom>
          <a:solidFill>
            <a:srgbClr val="0078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fontAlgn="base">
              <a:spcBef>
                <a:spcPct val="0"/>
              </a:spcBef>
              <a:spcAft>
                <a:spcPct val="0"/>
              </a:spcAft>
            </a:pPr>
            <a:endParaRPr lang="en-US" sz="1800" dirty="0">
              <a:solidFill>
                <a:prstClr val="white"/>
              </a:solidFill>
            </a:endParaRPr>
          </a:p>
        </p:txBody>
      </p:sp>
      <p:graphicFrame>
        <p:nvGraphicFramePr>
          <p:cNvPr id="7" name="object 4">
            <a:extLst>
              <a:ext uri="{FF2B5EF4-FFF2-40B4-BE49-F238E27FC236}">
                <a16:creationId xmlns:a16="http://schemas.microsoft.com/office/drawing/2014/main" id="{DDD19DA4-7CCE-D544-A56D-80DBC91ACD25}"/>
              </a:ext>
            </a:extLst>
          </p:cNvPr>
          <p:cNvGraphicFramePr>
            <a:graphicFrameLocks noGrp="1"/>
          </p:cNvGraphicFramePr>
          <p:nvPr/>
        </p:nvGraphicFramePr>
        <p:xfrm>
          <a:off x="358806" y="2330755"/>
          <a:ext cx="3288082" cy="3427810"/>
        </p:xfrm>
        <a:graphic>
          <a:graphicData uri="http://schemas.openxmlformats.org/drawingml/2006/table">
            <a:tbl>
              <a:tblPr firstRow="1" bandRow="1">
                <a:tableStyleId>{9DCAF9ED-07DC-4A11-8D7F-57B35C25682E}</a:tableStyleId>
              </a:tblPr>
              <a:tblGrid>
                <a:gridCol w="2066795">
                  <a:extLst>
                    <a:ext uri="{9D8B030D-6E8A-4147-A177-3AD203B41FA5}">
                      <a16:colId xmlns:a16="http://schemas.microsoft.com/office/drawing/2014/main" val="20000"/>
                    </a:ext>
                  </a:extLst>
                </a:gridCol>
                <a:gridCol w="1221287">
                  <a:extLst>
                    <a:ext uri="{9D8B030D-6E8A-4147-A177-3AD203B41FA5}">
                      <a16:colId xmlns:a16="http://schemas.microsoft.com/office/drawing/2014/main" val="20001"/>
                    </a:ext>
                  </a:extLst>
                </a:gridCol>
              </a:tblGrid>
              <a:tr h="255070">
                <a:tc>
                  <a:txBody>
                    <a:bodyPr/>
                    <a:lstStyle/>
                    <a:p>
                      <a:pPr marL="52069" algn="l">
                        <a:lnSpc>
                          <a:spcPct val="150000"/>
                        </a:lnSpc>
                      </a:pPr>
                      <a:r>
                        <a:rPr sz="1100" dirty="0"/>
                        <a:t>SPECIA</a:t>
                      </a:r>
                      <a:r>
                        <a:rPr sz="1100" spc="-100" dirty="0"/>
                        <a:t>L</a:t>
                      </a:r>
                      <a:r>
                        <a:rPr sz="1100" dirty="0"/>
                        <a:t>TY</a:t>
                      </a:r>
                      <a:r>
                        <a:rPr sz="1100" spc="-50" dirty="0"/>
                        <a:t> </a:t>
                      </a:r>
                      <a:r>
                        <a:rPr sz="1100" dirty="0"/>
                        <a:t>AREAS</a:t>
                      </a:r>
                      <a:endParaRPr sz="1100" dirty="0">
                        <a:solidFill>
                          <a:schemeClr val="bg2"/>
                        </a:solidFill>
                        <a:latin typeface="+mn-lt"/>
                        <a:cs typeface="AbsaraOT"/>
                      </a:endParaRPr>
                    </a:p>
                  </a:txBody>
                  <a:tcPr marL="0" marR="0" marT="0" marB="0">
                    <a:solidFill>
                      <a:srgbClr val="00B050"/>
                    </a:solidFill>
                  </a:tcPr>
                </a:tc>
                <a:tc>
                  <a:txBody>
                    <a:bodyPr/>
                    <a:lstStyle/>
                    <a:p>
                      <a:pPr marL="59690" algn="ctr">
                        <a:lnSpc>
                          <a:spcPct val="150000"/>
                        </a:lnSpc>
                      </a:pPr>
                      <a:r>
                        <a:rPr sz="1100" spc="-5" dirty="0"/>
                        <a:t>U.S</a:t>
                      </a:r>
                      <a:r>
                        <a:rPr sz="1100" dirty="0"/>
                        <a:t>.</a:t>
                      </a:r>
                      <a:r>
                        <a:rPr sz="1100" spc="50" dirty="0"/>
                        <a:t> </a:t>
                      </a:r>
                      <a:r>
                        <a:rPr sz="1100" spc="-5" dirty="0"/>
                        <a:t>Ranking</a:t>
                      </a:r>
                      <a:endParaRPr sz="1100" dirty="0">
                        <a:solidFill>
                          <a:schemeClr val="bg2"/>
                        </a:solidFill>
                        <a:latin typeface="+mn-lt"/>
                        <a:cs typeface="AbsaraOT"/>
                      </a:endParaRPr>
                    </a:p>
                  </a:txBody>
                  <a:tcPr marL="0" marR="0" marT="0" marB="0">
                    <a:solidFill>
                      <a:srgbClr val="00B050"/>
                    </a:solidFill>
                  </a:tcPr>
                </a:tc>
                <a:extLst>
                  <a:ext uri="{0D108BD9-81ED-4DB2-BD59-A6C34878D82A}">
                    <a16:rowId xmlns:a16="http://schemas.microsoft.com/office/drawing/2014/main" val="10000"/>
                  </a:ext>
                </a:extLst>
              </a:tr>
              <a:tr h="264395">
                <a:tc>
                  <a:txBody>
                    <a:bodyPr/>
                    <a:lstStyle/>
                    <a:p>
                      <a:pPr marL="52069" algn="l">
                        <a:lnSpc>
                          <a:spcPct val="150000"/>
                        </a:lnSpc>
                      </a:pPr>
                      <a:r>
                        <a:rPr sz="1100" spc="-5" dirty="0"/>
                        <a:t>Cardiolog</a:t>
                      </a:r>
                      <a:r>
                        <a:rPr sz="1100" dirty="0"/>
                        <a:t>y</a:t>
                      </a:r>
                      <a:r>
                        <a:rPr sz="1100" spc="50" dirty="0"/>
                        <a:t> </a:t>
                      </a:r>
                      <a:r>
                        <a:rPr sz="1100" spc="-5" dirty="0"/>
                        <a:t>an</a:t>
                      </a:r>
                      <a:r>
                        <a:rPr sz="1100" dirty="0"/>
                        <a:t>d</a:t>
                      </a:r>
                      <a:r>
                        <a:rPr sz="1100" spc="45" dirty="0"/>
                        <a:t> </a:t>
                      </a:r>
                      <a:r>
                        <a:rPr sz="1100" spc="-5" dirty="0"/>
                        <a:t>Hear</a:t>
                      </a:r>
                      <a:r>
                        <a:rPr sz="1100" dirty="0"/>
                        <a:t>t</a:t>
                      </a:r>
                      <a:r>
                        <a:rPr sz="1100" spc="50" dirty="0"/>
                        <a:t> </a:t>
                      </a:r>
                      <a:r>
                        <a:rPr sz="1100" dirty="0"/>
                        <a:t>Surgery</a:t>
                      </a:r>
                      <a:endParaRPr sz="1100" dirty="0">
                        <a:solidFill>
                          <a:schemeClr val="bg2"/>
                        </a:solidFill>
                        <a:latin typeface="+mn-lt"/>
                        <a:cs typeface="AbsaraOT"/>
                      </a:endParaRPr>
                    </a:p>
                  </a:txBody>
                  <a:tcPr marL="0" marR="0" marT="0" marB="0"/>
                </a:tc>
                <a:tc>
                  <a:txBody>
                    <a:bodyPr/>
                    <a:lstStyle/>
                    <a:p>
                      <a:pPr algn="ctr">
                        <a:lnSpc>
                          <a:spcPct val="150000"/>
                        </a:lnSpc>
                      </a:pPr>
                      <a:r>
                        <a:rPr sz="1100" dirty="0"/>
                        <a:t>1</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1"/>
                  </a:ext>
                </a:extLst>
              </a:tr>
              <a:tr h="264395">
                <a:tc>
                  <a:txBody>
                    <a:bodyPr/>
                    <a:lstStyle/>
                    <a:p>
                      <a:pPr marL="52069" marR="0" lvl="0" indent="0" algn="l" defTabSz="914400" eaLnBrk="1" fontAlgn="auto" latinLnBrk="0" hangingPunct="1">
                        <a:lnSpc>
                          <a:spcPct val="150000"/>
                        </a:lnSpc>
                        <a:spcBef>
                          <a:spcPts val="0"/>
                        </a:spcBef>
                        <a:spcAft>
                          <a:spcPts val="0"/>
                        </a:spcAft>
                        <a:buClrTx/>
                        <a:buSzTx/>
                        <a:buFontTx/>
                        <a:buNone/>
                        <a:tabLst/>
                        <a:defRPr/>
                      </a:pPr>
                      <a:r>
                        <a:rPr lang="en-US" sz="1100" dirty="0"/>
                        <a:t>Geriatrics</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t>2</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2"/>
                  </a:ext>
                </a:extLst>
              </a:tr>
              <a:tr h="264395">
                <a:tc>
                  <a:txBody>
                    <a:bodyPr/>
                    <a:lstStyle/>
                    <a:p>
                      <a:pPr marL="52069" marR="0" lvl="0" indent="0" algn="l" defTabSz="914400" rtl="0" eaLnBrk="1" fontAlgn="auto" latinLnBrk="0" hangingPunct="1">
                        <a:lnSpc>
                          <a:spcPct val="150000"/>
                        </a:lnSpc>
                        <a:spcBef>
                          <a:spcPts val="0"/>
                        </a:spcBef>
                        <a:spcAft>
                          <a:spcPts val="0"/>
                        </a:spcAft>
                        <a:buClrTx/>
                        <a:buSzTx/>
                        <a:buFontTx/>
                        <a:buNone/>
                        <a:tabLst/>
                        <a:defRPr/>
                      </a:pPr>
                      <a:r>
                        <a:rPr lang="en-US" sz="1100" spc="-5" dirty="0"/>
                        <a:t>Rheumatology</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t>2</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3"/>
                  </a:ext>
                </a:extLst>
              </a:tr>
              <a:tr h="264395">
                <a:tc>
                  <a:txBody>
                    <a:bodyPr/>
                    <a:lstStyle/>
                    <a:p>
                      <a:pPr marL="52069" algn="l">
                        <a:lnSpc>
                          <a:spcPct val="150000"/>
                        </a:lnSpc>
                      </a:pPr>
                      <a:r>
                        <a:rPr lang="en-US" sz="1100" dirty="0">
                          <a:solidFill>
                            <a:schemeClr val="bg1"/>
                          </a:solidFill>
                          <a:latin typeface="+mn-lt"/>
                          <a:cs typeface="AbsaraOT"/>
                        </a:rPr>
                        <a:t>Urology</a:t>
                      </a:r>
                      <a:endParaRPr sz="1100" dirty="0">
                        <a:solidFill>
                          <a:schemeClr val="bg1"/>
                        </a:solidFill>
                        <a:latin typeface="+mn-lt"/>
                        <a:cs typeface="AbsaraOT"/>
                      </a:endParaRPr>
                    </a:p>
                  </a:txBody>
                  <a:tcPr marL="0" marR="0" marT="0" marB="0"/>
                </a:tc>
                <a:tc>
                  <a:txBody>
                    <a:bodyPr/>
                    <a:lstStyle/>
                    <a:p>
                      <a:pPr algn="ctr">
                        <a:lnSpc>
                          <a:spcPct val="150000"/>
                        </a:lnSpc>
                      </a:pPr>
                      <a:r>
                        <a:rPr sz="1100" dirty="0"/>
                        <a:t>2</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5"/>
                  </a:ext>
                </a:extLst>
              </a:tr>
              <a:tr h="264395">
                <a:tc>
                  <a:txBody>
                    <a:bodyPr/>
                    <a:lstStyle/>
                    <a:p>
                      <a:pPr marL="52069" algn="l">
                        <a:lnSpc>
                          <a:spcPct val="150000"/>
                        </a:lnSpc>
                      </a:pPr>
                      <a:r>
                        <a:rPr sz="1100" dirty="0"/>
                        <a:t>Gastroenterology</a:t>
                      </a:r>
                      <a:r>
                        <a:rPr sz="1100" spc="40" dirty="0"/>
                        <a:t> </a:t>
                      </a:r>
                      <a:r>
                        <a:rPr sz="1100" dirty="0"/>
                        <a:t>&amp;</a:t>
                      </a:r>
                      <a:r>
                        <a:rPr sz="1100" spc="45" dirty="0"/>
                        <a:t> </a:t>
                      </a:r>
                      <a:r>
                        <a:rPr sz="1100" dirty="0"/>
                        <a:t>GI</a:t>
                      </a:r>
                      <a:r>
                        <a:rPr sz="1100" spc="45" dirty="0"/>
                        <a:t> </a:t>
                      </a:r>
                      <a:r>
                        <a:rPr sz="1100" dirty="0"/>
                        <a:t>Surgery</a:t>
                      </a:r>
                      <a:endParaRPr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4</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6"/>
                  </a:ext>
                </a:extLst>
              </a:tr>
              <a:tr h="264395">
                <a:tc>
                  <a:txBody>
                    <a:bodyPr/>
                    <a:lstStyle/>
                    <a:p>
                      <a:pPr marL="52069" algn="l">
                        <a:lnSpc>
                          <a:spcPct val="150000"/>
                        </a:lnSpc>
                      </a:pPr>
                      <a:r>
                        <a:rPr lang="en-US" sz="1100" dirty="0">
                          <a:solidFill>
                            <a:schemeClr val="bg1"/>
                          </a:solidFill>
                          <a:latin typeface="+mn-lt"/>
                          <a:cs typeface="AbsaraOT"/>
                        </a:rPr>
                        <a:t>Obstetrics &amp; Gynecology </a:t>
                      </a:r>
                      <a:endParaRPr sz="1100" dirty="0">
                        <a:solidFill>
                          <a:schemeClr val="bg1"/>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4</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7"/>
                  </a:ext>
                </a:extLst>
              </a:tr>
              <a:tr h="264395">
                <a:tc>
                  <a:txBody>
                    <a:bodyPr/>
                    <a:lstStyle/>
                    <a:p>
                      <a:pPr marL="52069" algn="l">
                        <a:lnSpc>
                          <a:spcPct val="150000"/>
                        </a:lnSpc>
                      </a:pPr>
                      <a:r>
                        <a:rPr lang="en-US" sz="1100" dirty="0">
                          <a:solidFill>
                            <a:schemeClr val="bg1"/>
                          </a:solidFill>
                          <a:latin typeface="+mn-lt"/>
                          <a:cs typeface="AbsaraOT"/>
                        </a:rPr>
                        <a:t>Cancer</a:t>
                      </a:r>
                    </a:p>
                  </a:txBody>
                  <a:tcPr marL="0" marR="0" marT="0" marB="0"/>
                </a:tc>
                <a:tc>
                  <a:txBody>
                    <a:bodyPr/>
                    <a:lstStyle/>
                    <a:p>
                      <a:pPr algn="ctr">
                        <a:lnSpc>
                          <a:spcPct val="150000"/>
                        </a:lnSpc>
                      </a:pPr>
                      <a:r>
                        <a:rPr lang="en-US" sz="1100" dirty="0">
                          <a:solidFill>
                            <a:schemeClr val="dk1"/>
                          </a:solidFill>
                          <a:latin typeface="+mn-lt"/>
                          <a:cs typeface="+mn-cs"/>
                        </a:rPr>
                        <a:t>6</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8"/>
                  </a:ext>
                </a:extLst>
              </a:tr>
              <a:tr h="264395">
                <a:tc>
                  <a:txBody>
                    <a:bodyPr/>
                    <a:lstStyle/>
                    <a:p>
                      <a:pPr marL="52069" algn="l">
                        <a:lnSpc>
                          <a:spcPct val="150000"/>
                        </a:lnSpc>
                      </a:pPr>
                      <a:r>
                        <a:rPr lang="en-US" sz="1100" dirty="0"/>
                        <a:t>Pulmonology &amp; Lung Surgery</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6</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4"/>
                  </a:ext>
                </a:extLst>
              </a:tr>
              <a:tr h="264395">
                <a:tc>
                  <a:txBody>
                    <a:bodyPr/>
                    <a:lstStyle/>
                    <a:p>
                      <a:pPr marL="52069" marR="0" lvl="0" indent="0" algn="l" defTabSz="914400" rtl="0" eaLnBrk="1" fontAlgn="auto" latinLnBrk="0" hangingPunct="1">
                        <a:lnSpc>
                          <a:spcPct val="150000"/>
                        </a:lnSpc>
                        <a:spcBef>
                          <a:spcPts val="0"/>
                        </a:spcBef>
                        <a:spcAft>
                          <a:spcPts val="0"/>
                        </a:spcAft>
                        <a:buClrTx/>
                        <a:buSzTx/>
                        <a:buFontTx/>
                        <a:buNone/>
                        <a:tabLst/>
                        <a:defRPr/>
                      </a:pPr>
                      <a:r>
                        <a:rPr lang="en-US" sz="1100" spc="-5" dirty="0"/>
                        <a:t>Neurolog</a:t>
                      </a:r>
                      <a:r>
                        <a:rPr lang="en-US" sz="1100" dirty="0"/>
                        <a:t>y</a:t>
                      </a:r>
                      <a:r>
                        <a:rPr lang="en-US" sz="1100" spc="50" dirty="0"/>
                        <a:t> </a:t>
                      </a:r>
                      <a:r>
                        <a:rPr lang="en-US" sz="1100" dirty="0"/>
                        <a:t>&amp;</a:t>
                      </a:r>
                      <a:r>
                        <a:rPr lang="en-US" sz="1100" spc="45" dirty="0"/>
                        <a:t> </a:t>
                      </a:r>
                      <a:r>
                        <a:rPr lang="en-US" sz="1100" spc="-5" dirty="0"/>
                        <a:t>Neurosurgery </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8</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09"/>
                  </a:ext>
                </a:extLst>
              </a:tr>
              <a:tr h="264395">
                <a:tc>
                  <a:txBody>
                    <a:bodyPr/>
                    <a:lstStyle/>
                    <a:p>
                      <a:pPr marL="52069" marR="0" lvl="0" indent="0" algn="l" defTabSz="914400" rtl="0" eaLnBrk="1" fontAlgn="auto" latinLnBrk="0" hangingPunct="1">
                        <a:lnSpc>
                          <a:spcPct val="150000"/>
                        </a:lnSpc>
                        <a:spcBef>
                          <a:spcPts val="0"/>
                        </a:spcBef>
                        <a:spcAft>
                          <a:spcPts val="0"/>
                        </a:spcAft>
                        <a:buClrTx/>
                        <a:buSzTx/>
                        <a:buFontTx/>
                        <a:buNone/>
                        <a:tabLst/>
                        <a:defRPr/>
                      </a:pPr>
                      <a:r>
                        <a:rPr lang="en-US" sz="1100" spc="-5" dirty="0"/>
                        <a:t>Diabete</a:t>
                      </a:r>
                      <a:r>
                        <a:rPr lang="en-US" sz="1100" dirty="0"/>
                        <a:t>s</a:t>
                      </a:r>
                      <a:r>
                        <a:rPr lang="en-US" sz="1100" spc="50" dirty="0"/>
                        <a:t> </a:t>
                      </a:r>
                      <a:r>
                        <a:rPr lang="en-US" sz="1100" spc="-5" dirty="0"/>
                        <a:t>an</a:t>
                      </a:r>
                      <a:r>
                        <a:rPr lang="en-US" sz="1100" dirty="0"/>
                        <a:t>d</a:t>
                      </a:r>
                      <a:r>
                        <a:rPr lang="en-US" sz="1100" spc="45" dirty="0"/>
                        <a:t> </a:t>
                      </a:r>
                      <a:r>
                        <a:rPr lang="en-US" sz="1100" dirty="0"/>
                        <a:t>Endocrinology</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11</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10"/>
                  </a:ext>
                </a:extLst>
              </a:tr>
              <a:tr h="264395">
                <a:tc>
                  <a:txBody>
                    <a:bodyPr/>
                    <a:lstStyle/>
                    <a:p>
                      <a:pPr marL="52069" marR="0" lvl="0" indent="0" algn="l" defTabSz="914400" rtl="0" eaLnBrk="1" fontAlgn="auto" latinLnBrk="0" hangingPunct="1">
                        <a:lnSpc>
                          <a:spcPct val="150000"/>
                        </a:lnSpc>
                        <a:spcBef>
                          <a:spcPts val="0"/>
                        </a:spcBef>
                        <a:spcAft>
                          <a:spcPts val="0"/>
                        </a:spcAft>
                        <a:buClrTx/>
                        <a:buSzTx/>
                        <a:buFontTx/>
                        <a:buNone/>
                        <a:tabLst/>
                        <a:defRPr/>
                      </a:pPr>
                      <a:r>
                        <a:rPr lang="en-US" sz="1100" dirty="0"/>
                        <a:t>Ophthalmology</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11</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11"/>
                  </a:ext>
                </a:extLst>
              </a:tr>
              <a:tr h="264395">
                <a:tc>
                  <a:txBody>
                    <a:bodyPr/>
                    <a:lstStyle/>
                    <a:p>
                      <a:pPr marL="52069" marR="0" lvl="0" indent="0" algn="l" defTabSz="914400" rtl="0" eaLnBrk="1" fontAlgn="auto" latinLnBrk="0" hangingPunct="1">
                        <a:lnSpc>
                          <a:spcPct val="150000"/>
                        </a:lnSpc>
                        <a:spcBef>
                          <a:spcPts val="0"/>
                        </a:spcBef>
                        <a:spcAft>
                          <a:spcPts val="0"/>
                        </a:spcAft>
                        <a:buClrTx/>
                        <a:buSzTx/>
                        <a:buFontTx/>
                        <a:buNone/>
                        <a:tabLst/>
                        <a:defRPr/>
                      </a:pPr>
                      <a:r>
                        <a:rPr lang="en-US" sz="1100" dirty="0" err="1"/>
                        <a:t>Orthopaedics</a:t>
                      </a:r>
                      <a:endParaRPr lang="en-US" sz="1100" dirty="0">
                        <a:solidFill>
                          <a:schemeClr val="bg2"/>
                        </a:solidFill>
                        <a:latin typeface="+mn-lt"/>
                        <a:cs typeface="AbsaraOT"/>
                      </a:endParaRPr>
                    </a:p>
                  </a:txBody>
                  <a:tcPr marL="0" marR="0" marT="0" marB="0"/>
                </a:tc>
                <a:tc>
                  <a:txBody>
                    <a:bodyPr/>
                    <a:lstStyle/>
                    <a:p>
                      <a:pPr algn="ctr">
                        <a:lnSpc>
                          <a:spcPct val="150000"/>
                        </a:lnSpc>
                      </a:pPr>
                      <a:r>
                        <a:rPr lang="en-US" sz="1100" dirty="0">
                          <a:solidFill>
                            <a:schemeClr val="dk1"/>
                          </a:solidFill>
                          <a:latin typeface="+mn-lt"/>
                          <a:cs typeface="+mn-cs"/>
                        </a:rPr>
                        <a:t>14</a:t>
                      </a:r>
                      <a:endParaRPr sz="1100" dirty="0">
                        <a:solidFill>
                          <a:schemeClr val="bg2"/>
                        </a:solidFill>
                        <a:latin typeface="+mn-lt"/>
                        <a:cs typeface="AbsaraOT"/>
                      </a:endParaRPr>
                    </a:p>
                  </a:txBody>
                  <a:tcPr marL="0" marR="0" marT="0" marB="0"/>
                </a:tc>
                <a:extLst>
                  <a:ext uri="{0D108BD9-81ED-4DB2-BD59-A6C34878D82A}">
                    <a16:rowId xmlns:a16="http://schemas.microsoft.com/office/drawing/2014/main" val="10012"/>
                  </a:ext>
                </a:extLst>
              </a:tr>
            </a:tbl>
          </a:graphicData>
        </a:graphic>
      </p:graphicFrame>
      <p:sp>
        <p:nvSpPr>
          <p:cNvPr id="8" name="TextBox 7"/>
          <p:cNvSpPr txBox="1"/>
          <p:nvPr/>
        </p:nvSpPr>
        <p:spPr>
          <a:xfrm>
            <a:off x="7835030" y="5554301"/>
            <a:ext cx="1412132" cy="323165"/>
          </a:xfrm>
          <a:prstGeom prst="rect">
            <a:avLst/>
          </a:prstGeom>
          <a:noFill/>
        </p:spPr>
        <p:txBody>
          <a:bodyPr wrap="square" rtlCol="0">
            <a:spAutoFit/>
          </a:bodyPr>
          <a:lstStyle/>
          <a:p>
            <a:r>
              <a:rPr lang="en-US" sz="750" i="1" dirty="0">
                <a:solidFill>
                  <a:srgbClr val="44546A"/>
                </a:solidFill>
              </a:rPr>
              <a:t>U.S. News &amp; World Report </a:t>
            </a:r>
            <a:r>
              <a:rPr lang="en-US" sz="750" dirty="0">
                <a:solidFill>
                  <a:srgbClr val="44546A"/>
                </a:solidFill>
              </a:rPr>
              <a:t>Best Hospitals 2022-2023</a:t>
            </a:r>
          </a:p>
        </p:txBody>
      </p:sp>
    </p:spTree>
    <p:extLst>
      <p:ext uri="{BB962C8B-B14F-4D97-AF65-F5344CB8AC3E}">
        <p14:creationId xmlns:p14="http://schemas.microsoft.com/office/powerpoint/2010/main" val="10996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61084-E191-4A0E-9984-A6946B6FEC15}"/>
              </a:ext>
            </a:extLst>
          </p:cNvPr>
          <p:cNvSpPr>
            <a:spLocks noGrp="1"/>
          </p:cNvSpPr>
          <p:nvPr>
            <p:ph sz="quarter" idx="16"/>
          </p:nvPr>
        </p:nvSpPr>
        <p:spPr>
          <a:xfrm>
            <a:off x="394138" y="1828800"/>
            <a:ext cx="5029200" cy="1600200"/>
          </a:xfrm>
        </p:spPr>
        <p:txBody>
          <a:bodyPr/>
          <a:lstStyle/>
          <a:p>
            <a:pPr marL="0" indent="0">
              <a:buNone/>
            </a:pPr>
            <a:r>
              <a:rPr lang="en-US" sz="1500" dirty="0">
                <a:effectLst/>
                <a:latin typeface="Calibri" panose="020F0502020204030204" pitchFamily="34" charset="0"/>
              </a:rPr>
              <a:t>Lockton has established </a:t>
            </a:r>
            <a:r>
              <a:rPr lang="en-US" sz="1500" b="1" dirty="0">
                <a:effectLst/>
                <a:latin typeface="Calibri" panose="020F0502020204030204" pitchFamily="34" charset="0"/>
              </a:rPr>
              <a:t>streamlined direct referral relationships </a:t>
            </a:r>
            <a:r>
              <a:rPr lang="en-US" sz="1500" dirty="0">
                <a:effectLst/>
                <a:latin typeface="Calibri" panose="020F0502020204030204" pitchFamily="34" charset="0"/>
              </a:rPr>
              <a:t>with some of the country's top institutions to facilitate reviews of cases where members appear to be having difficulty getting the right diagnoses and/or best-fit treatment </a:t>
            </a:r>
            <a:r>
              <a:rPr lang="en-US" sz="1500" dirty="0">
                <a:latin typeface="Calibri" panose="020F0502020204030204" pitchFamily="34" charset="0"/>
              </a:rPr>
              <a:t>recommendations.  This program is specifically built for </a:t>
            </a:r>
            <a:r>
              <a:rPr lang="en-US" sz="1500" b="1" dirty="0">
                <a:latin typeface="Calibri" panose="020F0502020204030204" pitchFamily="34" charset="0"/>
              </a:rPr>
              <a:t>rare and complex conditions </a:t>
            </a:r>
            <a:r>
              <a:rPr lang="en-US" sz="1500" dirty="0">
                <a:latin typeface="Calibri" panose="020F0502020204030204" pitchFamily="34" charset="0"/>
              </a:rPr>
              <a:t>and should be viewed as complimentary to traditional Center of Excellence and second opinion programs our clients may have access to.</a:t>
            </a:r>
            <a:endParaRPr lang="en-US" sz="1500" dirty="0"/>
          </a:p>
        </p:txBody>
      </p:sp>
      <p:sp>
        <p:nvSpPr>
          <p:cNvPr id="4" name="Title 3">
            <a:extLst>
              <a:ext uri="{FF2B5EF4-FFF2-40B4-BE49-F238E27FC236}">
                <a16:creationId xmlns:a16="http://schemas.microsoft.com/office/drawing/2014/main" id="{8BDA15E5-AB5E-4B56-98FD-8EE1F553D060}"/>
              </a:ext>
            </a:extLst>
          </p:cNvPr>
          <p:cNvSpPr>
            <a:spLocks noGrp="1"/>
          </p:cNvSpPr>
          <p:nvPr>
            <p:ph type="title"/>
          </p:nvPr>
        </p:nvSpPr>
        <p:spPr>
          <a:xfrm>
            <a:off x="381000" y="740664"/>
            <a:ext cx="5029200" cy="1088136"/>
          </a:xfrm>
        </p:spPr>
        <p:txBody>
          <a:bodyPr/>
          <a:lstStyle/>
          <a:p>
            <a:r>
              <a:rPr lang="en-US" sz="2400" b="1" i="0" dirty="0"/>
              <a:t>What is the COD program?</a:t>
            </a:r>
          </a:p>
        </p:txBody>
      </p:sp>
      <p:sp>
        <p:nvSpPr>
          <p:cNvPr id="2" name="Content Placeholder 1">
            <a:extLst>
              <a:ext uri="{FF2B5EF4-FFF2-40B4-BE49-F238E27FC236}">
                <a16:creationId xmlns:a16="http://schemas.microsoft.com/office/drawing/2014/main" id="{44EF06FF-B201-4CBD-BA70-CD6278B1BD13}"/>
              </a:ext>
            </a:extLst>
          </p:cNvPr>
          <p:cNvSpPr>
            <a:spLocks noGrp="1"/>
          </p:cNvSpPr>
          <p:nvPr>
            <p:ph sz="quarter" idx="17"/>
          </p:nvPr>
        </p:nvSpPr>
        <p:spPr>
          <a:xfrm>
            <a:off x="6019800" y="3886200"/>
            <a:ext cx="2652486" cy="1600200"/>
          </a:xfrm>
        </p:spPr>
        <p:txBody>
          <a:bodyPr/>
          <a:lstStyle/>
          <a:p>
            <a:pPr marL="0" marR="0" indent="0" algn="ctr">
              <a:spcBef>
                <a:spcPts val="0"/>
              </a:spcBef>
              <a:spcAft>
                <a:spcPts val="0"/>
              </a:spcAft>
              <a:buNone/>
            </a:pPr>
            <a:r>
              <a:rPr lang="en-US" sz="2400" b="1" i="1" dirty="0">
                <a:effectLst/>
                <a:latin typeface="Calibri" panose="020F0502020204030204" pitchFamily="34" charset="0"/>
              </a:rPr>
              <a:t>Clinical </a:t>
            </a:r>
            <a:r>
              <a:rPr lang="en-US" sz="2400" b="1" i="1" dirty="0">
                <a:latin typeface="Calibri" panose="020F0502020204030204" pitchFamily="34" charset="0"/>
              </a:rPr>
              <a:t>inefficiencies lead to an estimated $27-378 billion in wasted healthcare dollars annually*</a:t>
            </a:r>
            <a:endParaRPr lang="en-US" sz="2400" b="1" i="1" dirty="0">
              <a:solidFill>
                <a:schemeClr val="tx1"/>
              </a:solidFill>
              <a:effectLst/>
              <a:latin typeface="Calibri" panose="020F0502020204030204" pitchFamily="34" charset="0"/>
            </a:endParaRPr>
          </a:p>
        </p:txBody>
      </p:sp>
      <p:sp>
        <p:nvSpPr>
          <p:cNvPr id="5" name="Title 3">
            <a:extLst>
              <a:ext uri="{FF2B5EF4-FFF2-40B4-BE49-F238E27FC236}">
                <a16:creationId xmlns:a16="http://schemas.microsoft.com/office/drawing/2014/main" id="{4FFDE596-70D1-7632-03F6-CD66439FA104}"/>
              </a:ext>
            </a:extLst>
          </p:cNvPr>
          <p:cNvSpPr txBox="1">
            <a:spLocks/>
          </p:cNvSpPr>
          <p:nvPr/>
        </p:nvSpPr>
        <p:spPr>
          <a:xfrm>
            <a:off x="370490" y="3102864"/>
            <a:ext cx="5029200" cy="1088136"/>
          </a:xfrm>
          <a:prstGeom prst="rect">
            <a:avLst/>
          </a:prstGeom>
        </p:spPr>
        <p:txBody>
          <a:bodyPr vert="horz" lIns="0" tIns="0" rIns="0" bIns="0" rtlCol="0" anchor="b" anchorCtr="0">
            <a:noAutofit/>
          </a:bodyPr>
          <a:lst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a:lstStyle>
          <a:p>
            <a:r>
              <a:rPr lang="en-US" sz="2400" b="1" i="0" dirty="0"/>
              <a:t>Why did we start this program?</a:t>
            </a:r>
          </a:p>
        </p:txBody>
      </p:sp>
      <p:sp>
        <p:nvSpPr>
          <p:cNvPr id="6" name="Content Placeholder 2">
            <a:extLst>
              <a:ext uri="{FF2B5EF4-FFF2-40B4-BE49-F238E27FC236}">
                <a16:creationId xmlns:a16="http://schemas.microsoft.com/office/drawing/2014/main" id="{FD344CA9-43EC-7C10-B1B1-C785CBAD67F2}"/>
              </a:ext>
            </a:extLst>
          </p:cNvPr>
          <p:cNvSpPr txBox="1">
            <a:spLocks/>
          </p:cNvSpPr>
          <p:nvPr/>
        </p:nvSpPr>
        <p:spPr>
          <a:xfrm>
            <a:off x="381000" y="4191000"/>
            <a:ext cx="5029200" cy="1600200"/>
          </a:xfrm>
          <a:prstGeom prst="rect">
            <a:avLst/>
          </a:prstGeom>
        </p:spPr>
        <p:txBody>
          <a:bodyPr vert="horz" lIns="0" tIns="45720" rIns="0" bIns="45720" rtlCol="0">
            <a:noAutofit/>
          </a:bodyPr>
          <a:lstStyle>
            <a:lvl1pPr marL="1920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2pPr>
            <a:lvl3pPr marL="649224" marR="0" indent="-192024"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6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4pPr>
            <a:lvl5pPr marL="11064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500" dirty="0">
                <a:latin typeface="Calibri" panose="020F0502020204030204" pitchFamily="34" charset="0"/>
              </a:rPr>
              <a:t>The Loc</a:t>
            </a:r>
            <a:r>
              <a:rPr lang="en-US" sz="1500" dirty="0">
                <a:effectLst/>
                <a:latin typeface="Calibri" panose="020F0502020204030204" pitchFamily="34" charset="0"/>
              </a:rPr>
              <a:t>kton complex claims team identified an opportunity to </a:t>
            </a:r>
            <a:r>
              <a:rPr lang="en-US" sz="1500" b="1" dirty="0">
                <a:effectLst/>
                <a:latin typeface="Calibri" panose="020F0502020204030204" pitchFamily="34" charset="0"/>
              </a:rPr>
              <a:t>reduce excess cost and improve outcomes </a:t>
            </a:r>
            <a:r>
              <a:rPr lang="en-US" sz="1500" dirty="0">
                <a:effectLst/>
                <a:latin typeface="Calibri" panose="020F0502020204030204" pitchFamily="34" charset="0"/>
              </a:rPr>
              <a:t>in highly complex clinical situations by opening access to world class subspecialists in nich</a:t>
            </a:r>
            <a:r>
              <a:rPr lang="en-US" sz="1500" dirty="0">
                <a:latin typeface="Calibri" panose="020F0502020204030204" pitchFamily="34" charset="0"/>
              </a:rPr>
              <a:t>e areas to members in need on our clients’ health plans.  By establishing a Lockton-wide program, we can make this  opportunity available to clients across our book of business regardless of size and eliminate the need for client-specific contracts and processes.  The result is a reduction in diagnostic delays and the elimination of unnecessary testing and ineffective therapies.</a:t>
            </a:r>
            <a:endParaRPr lang="en-US" sz="1500" dirty="0">
              <a:effectLst/>
              <a:latin typeface="Calibri" panose="020F0502020204030204" pitchFamily="34" charset="0"/>
            </a:endParaRPr>
          </a:p>
          <a:p>
            <a:pPr marL="0" indent="0">
              <a:buFont typeface="Arial" panose="020B0604020202020204" pitchFamily="34" charset="0"/>
              <a:buNone/>
            </a:pPr>
            <a:endParaRPr lang="en-US" sz="1500" dirty="0">
              <a:latin typeface="Calibri" panose="020F0502020204030204" pitchFamily="34" charset="0"/>
            </a:endParaRPr>
          </a:p>
        </p:txBody>
      </p:sp>
      <p:sp>
        <p:nvSpPr>
          <p:cNvPr id="7" name="Title 1">
            <a:extLst>
              <a:ext uri="{FF2B5EF4-FFF2-40B4-BE49-F238E27FC236}">
                <a16:creationId xmlns:a16="http://schemas.microsoft.com/office/drawing/2014/main" id="{6B21A2A9-0C9B-D29F-05DE-323C69B330F2}"/>
              </a:ext>
            </a:extLst>
          </p:cNvPr>
          <p:cNvSpPr txBox="1">
            <a:spLocks/>
          </p:cNvSpPr>
          <p:nvPr/>
        </p:nvSpPr>
        <p:spPr>
          <a:xfrm>
            <a:off x="228600" y="195072"/>
            <a:ext cx="7699248" cy="1024128"/>
          </a:xfrm>
          <a:prstGeom prst="rect">
            <a:avLst/>
          </a:prstGeom>
        </p:spPr>
        <p:txBody>
          <a:bodyPr vert="horz" lIns="0" tIns="0" rIns="0" bIns="0" rtlCol="0" anchor="b" anchorCtr="0">
            <a:normAutofit lnSpcReduction="10000"/>
          </a:bodyPr>
          <a:lst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a:lstStyle>
          <a:p>
            <a:r>
              <a:rPr lang="en-US" dirty="0"/>
              <a:t>Lockton Centers of Distinction </a:t>
            </a:r>
          </a:p>
          <a:p>
            <a:r>
              <a:rPr lang="en-US" dirty="0"/>
              <a:t>(COD) Program</a:t>
            </a:r>
          </a:p>
        </p:txBody>
      </p:sp>
      <p:pic>
        <p:nvPicPr>
          <p:cNvPr id="10" name="Picture 9" descr="Silver doctor's caduceus">
            <a:extLst>
              <a:ext uri="{FF2B5EF4-FFF2-40B4-BE49-F238E27FC236}">
                <a16:creationId xmlns:a16="http://schemas.microsoft.com/office/drawing/2014/main" id="{1BB0FC67-43B1-FEB6-FF74-3F20D7DAC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01" t="30000" r="11666"/>
          <a:stretch/>
        </p:blipFill>
        <p:spPr>
          <a:xfrm>
            <a:off x="6068801" y="457200"/>
            <a:ext cx="2652486" cy="2700713"/>
          </a:xfrm>
          <a:prstGeom prst="rect">
            <a:avLst/>
          </a:prstGeom>
        </p:spPr>
      </p:pic>
      <p:sp>
        <p:nvSpPr>
          <p:cNvPr id="11" name="TextBox 10">
            <a:extLst>
              <a:ext uri="{FF2B5EF4-FFF2-40B4-BE49-F238E27FC236}">
                <a16:creationId xmlns:a16="http://schemas.microsoft.com/office/drawing/2014/main" id="{A3D7923C-317E-88AB-223D-B67A7F48E322}"/>
              </a:ext>
            </a:extLst>
          </p:cNvPr>
          <p:cNvSpPr txBox="1"/>
          <p:nvPr/>
        </p:nvSpPr>
        <p:spPr>
          <a:xfrm>
            <a:off x="228600" y="6553200"/>
            <a:ext cx="4343400" cy="228600"/>
          </a:xfrm>
          <a:prstGeom prst="rect">
            <a:avLst/>
          </a:prstGeom>
          <a:noFill/>
        </p:spPr>
        <p:txBody>
          <a:bodyPr wrap="square" lIns="0" rIns="0" rtlCol="0">
            <a:noAutofit/>
          </a:bodyPr>
          <a:lstStyle/>
          <a:p>
            <a:pPr algn="l">
              <a:spcBef>
                <a:spcPts val="500"/>
              </a:spcBef>
              <a:spcAft>
                <a:spcPts val="300"/>
              </a:spcAft>
            </a:pPr>
            <a:r>
              <a:rPr lang="en-US" sz="1000" dirty="0"/>
              <a:t>*</a:t>
            </a:r>
            <a:r>
              <a:rPr lang="nl-NL" sz="1000" dirty="0"/>
              <a:t>American Journal of Public Health December 2020, Vol 110, No. 12</a:t>
            </a:r>
            <a:endParaRPr lang="en-US" sz="1000" dirty="0" err="1"/>
          </a:p>
        </p:txBody>
      </p:sp>
    </p:spTree>
    <p:extLst>
      <p:ext uri="{BB962C8B-B14F-4D97-AF65-F5344CB8AC3E}">
        <p14:creationId xmlns:p14="http://schemas.microsoft.com/office/powerpoint/2010/main" val="10641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960C-1935-6785-E13C-B03D66DB9EAC}"/>
              </a:ext>
            </a:extLst>
          </p:cNvPr>
          <p:cNvSpPr>
            <a:spLocks noGrp="1"/>
          </p:cNvSpPr>
          <p:nvPr>
            <p:ph type="title"/>
          </p:nvPr>
        </p:nvSpPr>
        <p:spPr/>
        <p:txBody>
          <a:bodyPr/>
          <a:lstStyle/>
          <a:p>
            <a:r>
              <a:rPr lang="en-US" i="1" dirty="0">
                <a:latin typeface="Garamond"/>
              </a:rPr>
              <a:t>Informal</a:t>
            </a:r>
            <a:r>
              <a:rPr lang="en-US" dirty="0">
                <a:latin typeface="Garamond"/>
              </a:rPr>
              <a:t> </a:t>
            </a:r>
            <a:r>
              <a:rPr lang="en-US" i="1" dirty="0">
                <a:latin typeface="Garamond"/>
              </a:rPr>
              <a:t>Partnerships</a:t>
            </a:r>
            <a:endParaRPr lang="en-US" i="1" dirty="0"/>
          </a:p>
        </p:txBody>
      </p:sp>
      <p:sp>
        <p:nvSpPr>
          <p:cNvPr id="3" name="Footer Placeholder 2">
            <a:extLst>
              <a:ext uri="{FF2B5EF4-FFF2-40B4-BE49-F238E27FC236}">
                <a16:creationId xmlns:a16="http://schemas.microsoft.com/office/drawing/2014/main" id="{D7BC6F33-13D9-1F95-32CE-D40FF9557AA3}"/>
              </a:ext>
            </a:extLst>
          </p:cNvPr>
          <p:cNvSpPr>
            <a:spLocks noGrp="1"/>
          </p:cNvSpPr>
          <p:nvPr>
            <p:ph type="ftr" sz="quarter" idx="10"/>
          </p:nvPr>
        </p:nvSpPr>
        <p:spPr/>
        <p:txBody>
          <a:bodyPr/>
          <a:lstStyle/>
          <a:p>
            <a:endParaRPr lang="en-US"/>
          </a:p>
        </p:txBody>
      </p:sp>
      <p:grpSp>
        <p:nvGrpSpPr>
          <p:cNvPr id="20" name="Group 19">
            <a:extLst>
              <a:ext uri="{FF2B5EF4-FFF2-40B4-BE49-F238E27FC236}">
                <a16:creationId xmlns:a16="http://schemas.microsoft.com/office/drawing/2014/main" id="{A968C2BA-6CB8-D46C-C1C9-3DE8BB4FFDE0}"/>
              </a:ext>
            </a:extLst>
          </p:cNvPr>
          <p:cNvGrpSpPr/>
          <p:nvPr/>
        </p:nvGrpSpPr>
        <p:grpSpPr>
          <a:xfrm>
            <a:off x="899996" y="2057400"/>
            <a:ext cx="7685933" cy="4108199"/>
            <a:chOff x="880946" y="2442117"/>
            <a:chExt cx="7013695" cy="3014651"/>
          </a:xfrm>
        </p:grpSpPr>
        <p:grpSp>
          <p:nvGrpSpPr>
            <p:cNvPr id="18" name="Group 17">
              <a:extLst>
                <a:ext uri="{FF2B5EF4-FFF2-40B4-BE49-F238E27FC236}">
                  <a16:creationId xmlns:a16="http://schemas.microsoft.com/office/drawing/2014/main" id="{1E3C6385-832B-399A-21FB-B51F6DC67A14}"/>
                </a:ext>
              </a:extLst>
            </p:cNvPr>
            <p:cNvGrpSpPr/>
            <p:nvPr/>
          </p:nvGrpSpPr>
          <p:grpSpPr>
            <a:xfrm>
              <a:off x="880946" y="2442117"/>
              <a:ext cx="7013695" cy="3014651"/>
              <a:chOff x="880946" y="2442117"/>
              <a:chExt cx="7013695" cy="3014651"/>
            </a:xfrm>
          </p:grpSpPr>
          <p:grpSp>
            <p:nvGrpSpPr>
              <p:cNvPr id="13" name="Group 12">
                <a:extLst>
                  <a:ext uri="{FF2B5EF4-FFF2-40B4-BE49-F238E27FC236}">
                    <a16:creationId xmlns:a16="http://schemas.microsoft.com/office/drawing/2014/main" id="{353F7C0A-A2CC-F88B-6463-B9F3225015D1}"/>
                  </a:ext>
                </a:extLst>
              </p:cNvPr>
              <p:cNvGrpSpPr/>
              <p:nvPr/>
            </p:nvGrpSpPr>
            <p:grpSpPr>
              <a:xfrm>
                <a:off x="880946" y="2442117"/>
                <a:ext cx="6980665" cy="3012612"/>
                <a:chOff x="880946" y="2442117"/>
                <a:chExt cx="6980665" cy="3012612"/>
              </a:xfrm>
            </p:grpSpPr>
            <p:grpSp>
              <p:nvGrpSpPr>
                <p:cNvPr id="9" name="Group 8">
                  <a:extLst>
                    <a:ext uri="{FF2B5EF4-FFF2-40B4-BE49-F238E27FC236}">
                      <a16:creationId xmlns:a16="http://schemas.microsoft.com/office/drawing/2014/main" id="{E6A4E51D-10F1-7702-5154-2F9E86ACF954}"/>
                    </a:ext>
                  </a:extLst>
                </p:cNvPr>
                <p:cNvGrpSpPr/>
                <p:nvPr/>
              </p:nvGrpSpPr>
              <p:grpSpPr>
                <a:xfrm>
                  <a:off x="880946" y="2442117"/>
                  <a:ext cx="6980665" cy="1148576"/>
                  <a:chOff x="880946" y="2442117"/>
                  <a:chExt cx="6980665" cy="1148576"/>
                </a:xfrm>
              </p:grpSpPr>
              <p:sp>
                <p:nvSpPr>
                  <p:cNvPr id="7" name="Rectangle 6">
                    <a:extLst>
                      <a:ext uri="{FF2B5EF4-FFF2-40B4-BE49-F238E27FC236}">
                        <a16:creationId xmlns:a16="http://schemas.microsoft.com/office/drawing/2014/main" id="{3CF5E3BD-4E14-6946-0C7F-760789D0CB3E}"/>
                      </a:ext>
                    </a:extLst>
                  </p:cNvPr>
                  <p:cNvSpPr/>
                  <p:nvPr/>
                </p:nvSpPr>
                <p:spPr>
                  <a:xfrm>
                    <a:off x="2720899" y="2442117"/>
                    <a:ext cx="5140712" cy="11485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D840AC-9339-CCF2-B70B-0C6521CA262E}"/>
                      </a:ext>
                    </a:extLst>
                  </p:cNvPr>
                  <p:cNvSpPr/>
                  <p:nvPr/>
                </p:nvSpPr>
                <p:spPr>
                  <a:xfrm>
                    <a:off x="880946" y="2442117"/>
                    <a:ext cx="1694986" cy="11485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301BD5E-56EF-9A61-CEAD-3ADA2650BCAB}"/>
                    </a:ext>
                  </a:extLst>
                </p:cNvPr>
                <p:cNvGrpSpPr/>
                <p:nvPr/>
              </p:nvGrpSpPr>
              <p:grpSpPr>
                <a:xfrm>
                  <a:off x="880946" y="3800412"/>
                  <a:ext cx="6980665" cy="1654317"/>
                  <a:chOff x="880946" y="2442117"/>
                  <a:chExt cx="6980665" cy="1466477"/>
                </a:xfrm>
              </p:grpSpPr>
              <p:sp>
                <p:nvSpPr>
                  <p:cNvPr id="11" name="Rectangle 10">
                    <a:extLst>
                      <a:ext uri="{FF2B5EF4-FFF2-40B4-BE49-F238E27FC236}">
                        <a16:creationId xmlns:a16="http://schemas.microsoft.com/office/drawing/2014/main" id="{DAA03CD2-5706-F3B1-A0F1-831A9504ECB0}"/>
                      </a:ext>
                    </a:extLst>
                  </p:cNvPr>
                  <p:cNvSpPr/>
                  <p:nvPr/>
                </p:nvSpPr>
                <p:spPr>
                  <a:xfrm>
                    <a:off x="2720899" y="2442117"/>
                    <a:ext cx="5140712" cy="14664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F7076-0EB9-CD8C-1146-BFC77B6A481F}"/>
                      </a:ext>
                    </a:extLst>
                  </p:cNvPr>
                  <p:cNvSpPr/>
                  <p:nvPr/>
                </p:nvSpPr>
                <p:spPr>
                  <a:xfrm>
                    <a:off x="880946" y="2442117"/>
                    <a:ext cx="1694986" cy="14652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11FEA064-B9E1-FEB2-7566-8524EFBBA2C9}"/>
                  </a:ext>
                </a:extLst>
              </p:cNvPr>
              <p:cNvSpPr txBox="1"/>
              <p:nvPr/>
            </p:nvSpPr>
            <p:spPr>
              <a:xfrm>
                <a:off x="981307" y="2531327"/>
                <a:ext cx="1449659" cy="954107"/>
              </a:xfrm>
              <a:prstGeom prst="rect">
                <a:avLst/>
              </a:prstGeom>
              <a:noFill/>
            </p:spPr>
            <p:txBody>
              <a:bodyPr wrap="square" rtlCol="0">
                <a:spAutoFit/>
              </a:bodyPr>
              <a:lstStyle/>
              <a:p>
                <a:r>
                  <a:rPr lang="en-US" sz="2800" dirty="0">
                    <a:latin typeface="+mj-lt"/>
                  </a:rPr>
                  <a:t>Johns Hopkins</a:t>
                </a:r>
              </a:p>
            </p:txBody>
          </p:sp>
          <p:sp>
            <p:nvSpPr>
              <p:cNvPr id="15" name="TextBox 14">
                <a:extLst>
                  <a:ext uri="{FF2B5EF4-FFF2-40B4-BE49-F238E27FC236}">
                    <a16:creationId xmlns:a16="http://schemas.microsoft.com/office/drawing/2014/main" id="{8EB8994F-D8A5-B1CB-D223-656A272B976D}"/>
                  </a:ext>
                </a:extLst>
              </p:cNvPr>
              <p:cNvSpPr txBox="1"/>
              <p:nvPr/>
            </p:nvSpPr>
            <p:spPr>
              <a:xfrm>
                <a:off x="889256" y="3986069"/>
                <a:ext cx="1694986" cy="954107"/>
              </a:xfrm>
              <a:prstGeom prst="rect">
                <a:avLst/>
              </a:prstGeom>
              <a:noFill/>
            </p:spPr>
            <p:txBody>
              <a:bodyPr wrap="square" rtlCol="0">
                <a:spAutoFit/>
              </a:bodyPr>
              <a:lstStyle/>
              <a:p>
                <a:r>
                  <a:rPr lang="en-US" sz="2800" dirty="0">
                    <a:latin typeface="+mj-lt"/>
                  </a:rPr>
                  <a:t>Menninger Clinic</a:t>
                </a:r>
              </a:p>
            </p:txBody>
          </p:sp>
          <p:sp>
            <p:nvSpPr>
              <p:cNvPr id="17" name="TextBox 16">
                <a:extLst>
                  <a:ext uri="{FF2B5EF4-FFF2-40B4-BE49-F238E27FC236}">
                    <a16:creationId xmlns:a16="http://schemas.microsoft.com/office/drawing/2014/main" id="{AACFA6A0-BEAE-7D41-CECF-A6D4FB174C24}"/>
                  </a:ext>
                </a:extLst>
              </p:cNvPr>
              <p:cNvSpPr txBox="1"/>
              <p:nvPr/>
            </p:nvSpPr>
            <p:spPr>
              <a:xfrm>
                <a:off x="2753929" y="3774182"/>
                <a:ext cx="5140712" cy="1682586"/>
              </a:xfrm>
              <a:prstGeom prst="rect">
                <a:avLst/>
              </a:prstGeom>
              <a:noFill/>
            </p:spPr>
            <p:txBody>
              <a:bodyPr wrap="square" rtlCol="0">
                <a:spAutoFit/>
              </a:bodyPr>
              <a:lstStyle/>
              <a:p>
                <a:pPr marL="91440" indent="-91440">
                  <a:buFont typeface="Arial" panose="020B0604020202020204" pitchFamily="34" charset="0"/>
                  <a:buChar char="•"/>
                </a:pPr>
                <a:r>
                  <a:rPr lang="en-US" sz="1300" dirty="0"/>
                  <a:t>Menninger is a top 10 behavioral health (BH) program located in Houston, TX and is affiliated with Baylor College of Medicine</a:t>
                </a:r>
              </a:p>
              <a:p>
                <a:pPr marL="91440" indent="-91440">
                  <a:buFont typeface="Arial" panose="020B0604020202020204" pitchFamily="34" charset="0"/>
                  <a:buChar char="•"/>
                </a:pPr>
                <a:r>
                  <a:rPr lang="en-US" sz="1300" dirty="0">
                    <a:cs typeface="Segoe UI"/>
                  </a:rPr>
                  <a:t>They have an innovative approach to complex behavioral health conditions. Visits are typically 5 days in length where the member sees multiple subspecialists in both BH and other related medical conditions (e.g. neurology)</a:t>
                </a:r>
              </a:p>
              <a:p>
                <a:pPr marL="91440" indent="-91440">
                  <a:buFont typeface="Arial" panose="020B0604020202020204" pitchFamily="34" charset="0"/>
                  <a:buChar char="•"/>
                </a:pPr>
                <a:r>
                  <a:rPr lang="en-US" sz="1300" dirty="0">
                    <a:cs typeface="Segoe UI"/>
                  </a:rPr>
                  <a:t>Upon follow up, members are connected with a Menninger affiliated BH specialist in their local market for continuity of care</a:t>
                </a:r>
              </a:p>
              <a:p>
                <a:pPr marL="91440" indent="-91440">
                  <a:buFont typeface="Arial" panose="020B0604020202020204" pitchFamily="34" charset="0"/>
                  <a:buChar char="•"/>
                </a:pPr>
                <a:r>
                  <a:rPr lang="en-US" sz="1300" dirty="0">
                    <a:cs typeface="Segoe UI"/>
                  </a:rPr>
                  <a:t> Due to the innovative nature, Menninger is OON on most health plans; they have agreed to providing a substantial discount on any referrals coming through Lockton</a:t>
                </a:r>
              </a:p>
            </p:txBody>
          </p:sp>
        </p:grpSp>
        <p:sp>
          <p:nvSpPr>
            <p:cNvPr id="19" name="TextBox 18">
              <a:extLst>
                <a:ext uri="{FF2B5EF4-FFF2-40B4-BE49-F238E27FC236}">
                  <a16:creationId xmlns:a16="http://schemas.microsoft.com/office/drawing/2014/main" id="{3779D3E3-FB4E-E584-E129-1BDAAE5C402D}"/>
                </a:ext>
              </a:extLst>
            </p:cNvPr>
            <p:cNvSpPr txBox="1"/>
            <p:nvPr/>
          </p:nvSpPr>
          <p:spPr>
            <a:xfrm>
              <a:off x="2720899" y="2454460"/>
              <a:ext cx="4962293" cy="1174422"/>
            </a:xfrm>
            <a:prstGeom prst="rect">
              <a:avLst/>
            </a:prstGeom>
            <a:noFill/>
          </p:spPr>
          <p:txBody>
            <a:bodyPr wrap="square" rtlCol="0">
              <a:spAutoFit/>
            </a:bodyPr>
            <a:lstStyle/>
            <a:p>
              <a:pPr marL="91440" indent="-91440">
                <a:buFont typeface="Arial" panose="020B0604020202020204" pitchFamily="34" charset="0"/>
                <a:buChar char="•"/>
              </a:pPr>
              <a:r>
                <a:rPr lang="en-US" sz="1400" dirty="0"/>
                <a:t>Johns Hopkins is among the top 5 hospitals in the country</a:t>
              </a:r>
            </a:p>
            <a:p>
              <a:pPr marL="91440" indent="-91440">
                <a:buFont typeface="Arial" panose="020B0604020202020204" pitchFamily="34" charset="0"/>
                <a:buChar char="•"/>
              </a:pPr>
              <a:r>
                <a:rPr lang="en-US" sz="1400" dirty="0"/>
                <a:t>They are located in Baltimore, MD, which has state-wide price caps, making them highly cost competitive</a:t>
              </a:r>
            </a:p>
            <a:p>
              <a:pPr marL="91440" indent="-91440">
                <a:buFont typeface="Arial" panose="020B0604020202020204" pitchFamily="34" charset="0"/>
                <a:buChar char="•"/>
              </a:pPr>
              <a:r>
                <a:rPr lang="en-US" sz="1400" dirty="0"/>
                <a:t>Top programs include Neurology and Neurosurgery, Psychiatry, Rheumatology, and Ear, Nose, and Throat</a:t>
              </a:r>
            </a:p>
            <a:p>
              <a:pPr marL="91440" indent="-91440">
                <a:buFont typeface="Arial" panose="020B0604020202020204" pitchFamily="34" charset="0"/>
                <a:buChar char="•"/>
              </a:pPr>
              <a:r>
                <a:rPr lang="en-US" sz="1400" dirty="0"/>
                <a:t>Lockton has established a direst contact at Hopkins who can assist us with expedited appointment scheduling</a:t>
              </a:r>
            </a:p>
          </p:txBody>
        </p:sp>
      </p:grpSp>
      <p:pic>
        <p:nvPicPr>
          <p:cNvPr id="22" name="Graphic 21" descr="Handshake outline">
            <a:extLst>
              <a:ext uri="{FF2B5EF4-FFF2-40B4-BE49-F238E27FC236}">
                <a16:creationId xmlns:a16="http://schemas.microsoft.com/office/drawing/2014/main" id="{E238858D-9A3B-0322-C867-02EE3F66F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0857" y="892951"/>
            <a:ext cx="914400" cy="914400"/>
          </a:xfrm>
          <a:prstGeom prst="rect">
            <a:avLst/>
          </a:prstGeom>
        </p:spPr>
      </p:pic>
    </p:spTree>
    <p:extLst>
      <p:ext uri="{BB962C8B-B14F-4D97-AF65-F5344CB8AC3E}">
        <p14:creationId xmlns:p14="http://schemas.microsoft.com/office/powerpoint/2010/main" val="303700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FCD259-64B6-9B3B-6047-722F60C28FFD}"/>
              </a:ext>
            </a:extLst>
          </p:cNvPr>
          <p:cNvSpPr>
            <a:spLocks noGrp="1"/>
          </p:cNvSpPr>
          <p:nvPr>
            <p:ph type="ftr" sz="quarter" idx="10"/>
          </p:nvPr>
        </p:nvSpPr>
        <p:spPr/>
        <p:txBody>
          <a:bodyPr/>
          <a:lstStyle/>
          <a:p>
            <a:endParaRPr lang="en-US"/>
          </a:p>
        </p:txBody>
      </p:sp>
      <p:sp>
        <p:nvSpPr>
          <p:cNvPr id="4" name="Title 1">
            <a:extLst>
              <a:ext uri="{FF2B5EF4-FFF2-40B4-BE49-F238E27FC236}">
                <a16:creationId xmlns:a16="http://schemas.microsoft.com/office/drawing/2014/main" id="{B2AEEF44-6C82-C690-8D68-5C649F4F2CE5}"/>
              </a:ext>
            </a:extLst>
          </p:cNvPr>
          <p:cNvSpPr>
            <a:spLocks noGrp="1"/>
          </p:cNvSpPr>
          <p:nvPr>
            <p:ph type="title"/>
          </p:nvPr>
        </p:nvSpPr>
        <p:spPr>
          <a:xfrm>
            <a:off x="685800" y="685800"/>
            <a:ext cx="7699375" cy="1023938"/>
          </a:xfrm>
        </p:spPr>
        <p:txBody>
          <a:bodyPr/>
          <a:lstStyle/>
          <a:p>
            <a:r>
              <a:rPr lang="en-US"/>
              <a:t>Complex Claims Referral Team</a:t>
            </a:r>
          </a:p>
        </p:txBody>
      </p:sp>
      <p:pic>
        <p:nvPicPr>
          <p:cNvPr id="5" name="Picture 4">
            <a:extLst>
              <a:ext uri="{FF2B5EF4-FFF2-40B4-BE49-F238E27FC236}">
                <a16:creationId xmlns:a16="http://schemas.microsoft.com/office/drawing/2014/main" id="{C73AED5A-5015-19D9-6CC3-5986A428018C}"/>
              </a:ext>
            </a:extLst>
          </p:cNvPr>
          <p:cNvPicPr>
            <a:picLocks/>
          </p:cNvPicPr>
          <p:nvPr/>
        </p:nvPicPr>
        <p:blipFill rotWithShape="1">
          <a:blip r:embed="rId2">
            <a:extLst>
              <a:ext uri="{28A0092B-C50C-407E-A947-70E740481C1C}">
                <a14:useLocalDpi xmlns:a14="http://schemas.microsoft.com/office/drawing/2010/main" val="0"/>
              </a:ext>
            </a:extLst>
          </a:blip>
          <a:srcRect l="9962" t="6464" r="9269" b="5447"/>
          <a:stretch/>
        </p:blipFill>
        <p:spPr>
          <a:xfrm>
            <a:off x="4498224" y="3429000"/>
            <a:ext cx="914400" cy="914400"/>
          </a:xfrm>
          <a:prstGeom prst="rect">
            <a:avLst/>
          </a:prstGeom>
        </p:spPr>
      </p:pic>
      <p:pic>
        <p:nvPicPr>
          <p:cNvPr id="6" name="Picture 5">
            <a:extLst>
              <a:ext uri="{FF2B5EF4-FFF2-40B4-BE49-F238E27FC236}">
                <a16:creationId xmlns:a16="http://schemas.microsoft.com/office/drawing/2014/main" id="{DE00A667-F682-859A-17A4-0B75C6D88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06" y="2144950"/>
            <a:ext cx="914400" cy="914400"/>
          </a:xfrm>
          <a:prstGeom prst="rect">
            <a:avLst/>
          </a:prstGeom>
        </p:spPr>
      </p:pic>
      <p:pic>
        <p:nvPicPr>
          <p:cNvPr id="7" name="Picture 6">
            <a:extLst>
              <a:ext uri="{FF2B5EF4-FFF2-40B4-BE49-F238E27FC236}">
                <a16:creationId xmlns:a16="http://schemas.microsoft.com/office/drawing/2014/main" id="{48D4DBEF-D937-4D12-E9AC-5754B511E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37" y="3429000"/>
            <a:ext cx="914400" cy="914400"/>
          </a:xfrm>
          <a:prstGeom prst="rect">
            <a:avLst/>
          </a:prstGeom>
        </p:spPr>
      </p:pic>
      <p:pic>
        <p:nvPicPr>
          <p:cNvPr id="8" name="Picture 7">
            <a:extLst>
              <a:ext uri="{FF2B5EF4-FFF2-40B4-BE49-F238E27FC236}">
                <a16:creationId xmlns:a16="http://schemas.microsoft.com/office/drawing/2014/main" id="{728E3AD9-290C-1204-F7B7-8356F0579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8224" y="2144950"/>
            <a:ext cx="914400" cy="914400"/>
          </a:xfrm>
          <a:prstGeom prst="rect">
            <a:avLst/>
          </a:prstGeom>
        </p:spPr>
      </p:pic>
      <p:sp>
        <p:nvSpPr>
          <p:cNvPr id="9" name="TextBox 8">
            <a:extLst>
              <a:ext uri="{FF2B5EF4-FFF2-40B4-BE49-F238E27FC236}">
                <a16:creationId xmlns:a16="http://schemas.microsoft.com/office/drawing/2014/main" id="{9F67CE44-7860-54CC-2A41-2A09738286A0}"/>
              </a:ext>
            </a:extLst>
          </p:cNvPr>
          <p:cNvSpPr txBox="1"/>
          <p:nvPr/>
        </p:nvSpPr>
        <p:spPr>
          <a:xfrm>
            <a:off x="1661240" y="2536130"/>
            <a:ext cx="2473569" cy="523220"/>
          </a:xfrm>
          <a:prstGeom prst="rect">
            <a:avLst/>
          </a:prstGeom>
          <a:noFill/>
        </p:spPr>
        <p:txBody>
          <a:bodyPr wrap="square" rtlCol="0">
            <a:spAutoFit/>
          </a:bodyPr>
          <a:lstStyle/>
          <a:p>
            <a:r>
              <a:rPr lang="en-US" sz="1400"/>
              <a:t>Dr. Christine Hale, MD, MBA</a:t>
            </a:r>
          </a:p>
          <a:p>
            <a:r>
              <a:rPr lang="en-US" sz="1400"/>
              <a:t>VP, Clinical Consulting</a:t>
            </a:r>
          </a:p>
        </p:txBody>
      </p:sp>
      <p:sp>
        <p:nvSpPr>
          <p:cNvPr id="10" name="TextBox 9">
            <a:extLst>
              <a:ext uri="{FF2B5EF4-FFF2-40B4-BE49-F238E27FC236}">
                <a16:creationId xmlns:a16="http://schemas.microsoft.com/office/drawing/2014/main" id="{E8BAD97A-419D-063C-42D1-167D214393B5}"/>
              </a:ext>
            </a:extLst>
          </p:cNvPr>
          <p:cNvSpPr txBox="1"/>
          <p:nvPr/>
        </p:nvSpPr>
        <p:spPr>
          <a:xfrm>
            <a:off x="5623640" y="2536130"/>
            <a:ext cx="2473569" cy="523220"/>
          </a:xfrm>
          <a:prstGeom prst="rect">
            <a:avLst/>
          </a:prstGeom>
          <a:noFill/>
        </p:spPr>
        <p:txBody>
          <a:bodyPr wrap="square" rtlCol="0">
            <a:spAutoFit/>
          </a:bodyPr>
          <a:lstStyle/>
          <a:p>
            <a:r>
              <a:rPr lang="en-US" sz="1400"/>
              <a:t>Rachel Hargrove, MBA-HCM</a:t>
            </a:r>
          </a:p>
          <a:p>
            <a:r>
              <a:rPr lang="en-US" sz="1400"/>
              <a:t>VP, Clinical Practice Lead</a:t>
            </a:r>
          </a:p>
        </p:txBody>
      </p:sp>
      <p:sp>
        <p:nvSpPr>
          <p:cNvPr id="11" name="TextBox 10">
            <a:extLst>
              <a:ext uri="{FF2B5EF4-FFF2-40B4-BE49-F238E27FC236}">
                <a16:creationId xmlns:a16="http://schemas.microsoft.com/office/drawing/2014/main" id="{90CEDB65-F0B3-C6BE-7EA1-36B4B2DF9511}"/>
              </a:ext>
            </a:extLst>
          </p:cNvPr>
          <p:cNvSpPr txBox="1"/>
          <p:nvPr/>
        </p:nvSpPr>
        <p:spPr>
          <a:xfrm>
            <a:off x="1661240" y="3886200"/>
            <a:ext cx="2708030" cy="523220"/>
          </a:xfrm>
          <a:prstGeom prst="rect">
            <a:avLst/>
          </a:prstGeom>
          <a:noFill/>
        </p:spPr>
        <p:txBody>
          <a:bodyPr wrap="square" rtlCol="0">
            <a:spAutoFit/>
          </a:bodyPr>
          <a:lstStyle/>
          <a:p>
            <a:r>
              <a:rPr lang="en-US" sz="1400"/>
              <a:t>Manny </a:t>
            </a:r>
            <a:r>
              <a:rPr lang="en-US" sz="1400" err="1"/>
              <a:t>Phommahaxay</a:t>
            </a:r>
            <a:r>
              <a:rPr lang="en-US" sz="1400"/>
              <a:t>, RN, BSN</a:t>
            </a:r>
          </a:p>
          <a:p>
            <a:r>
              <a:rPr lang="en-US" sz="1400"/>
              <a:t>Senior Clinical Consultant</a:t>
            </a:r>
          </a:p>
        </p:txBody>
      </p:sp>
      <p:sp>
        <p:nvSpPr>
          <p:cNvPr id="12" name="TextBox 11">
            <a:extLst>
              <a:ext uri="{FF2B5EF4-FFF2-40B4-BE49-F238E27FC236}">
                <a16:creationId xmlns:a16="http://schemas.microsoft.com/office/drawing/2014/main" id="{BD281BC8-A4B5-1C39-943A-BFB5EC2EC55F}"/>
              </a:ext>
            </a:extLst>
          </p:cNvPr>
          <p:cNvSpPr txBox="1"/>
          <p:nvPr/>
        </p:nvSpPr>
        <p:spPr>
          <a:xfrm>
            <a:off x="5623640" y="3845323"/>
            <a:ext cx="2863605" cy="523220"/>
          </a:xfrm>
          <a:prstGeom prst="rect">
            <a:avLst/>
          </a:prstGeom>
          <a:noFill/>
        </p:spPr>
        <p:txBody>
          <a:bodyPr wrap="square" rtlCol="0">
            <a:spAutoFit/>
          </a:bodyPr>
          <a:lstStyle/>
          <a:p>
            <a:r>
              <a:rPr lang="en-US" sz="1400"/>
              <a:t>Gabriella Elliott, MS HPM </a:t>
            </a:r>
          </a:p>
          <a:p>
            <a:r>
              <a:rPr lang="en-US" sz="1400"/>
              <a:t>Clinical Operations Administrator</a:t>
            </a:r>
          </a:p>
        </p:txBody>
      </p:sp>
      <p:sp>
        <p:nvSpPr>
          <p:cNvPr id="13" name="TextBox 12">
            <a:extLst>
              <a:ext uri="{FF2B5EF4-FFF2-40B4-BE49-F238E27FC236}">
                <a16:creationId xmlns:a16="http://schemas.microsoft.com/office/drawing/2014/main" id="{C49B7A86-BCC2-A019-3663-A036FF4A3B23}"/>
              </a:ext>
            </a:extLst>
          </p:cNvPr>
          <p:cNvSpPr txBox="1"/>
          <p:nvPr/>
        </p:nvSpPr>
        <p:spPr>
          <a:xfrm>
            <a:off x="685799" y="5214006"/>
            <a:ext cx="8069581" cy="369332"/>
          </a:xfrm>
          <a:prstGeom prst="rect">
            <a:avLst/>
          </a:prstGeom>
          <a:noFill/>
        </p:spPr>
        <p:txBody>
          <a:bodyPr wrap="square" rtlCol="0">
            <a:spAutoFit/>
          </a:bodyPr>
          <a:lstStyle/>
          <a:p>
            <a:r>
              <a:rPr lang="en-US" dirty="0"/>
              <a:t>Please direct all referrals and program questions to </a:t>
            </a:r>
            <a:r>
              <a:rPr lang="en-US" b="1" dirty="0">
                <a:solidFill>
                  <a:schemeClr val="accent1"/>
                </a:solidFill>
              </a:rPr>
              <a:t>CCUMD@lockton.com</a:t>
            </a:r>
          </a:p>
        </p:txBody>
      </p:sp>
    </p:spTree>
    <p:extLst>
      <p:ext uri="{BB962C8B-B14F-4D97-AF65-F5344CB8AC3E}">
        <p14:creationId xmlns:p14="http://schemas.microsoft.com/office/powerpoint/2010/main" val="73958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9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1B0AA3-42EF-176A-ECDB-BE584DEBE06B}"/>
              </a:ext>
            </a:extLst>
          </p:cNvPr>
          <p:cNvSpPr>
            <a:spLocks noGrp="1"/>
          </p:cNvSpPr>
          <p:nvPr>
            <p:ph type="body" sz="quarter" idx="10"/>
          </p:nvPr>
        </p:nvSpPr>
        <p:spPr>
          <a:xfrm>
            <a:off x="686250" y="5438999"/>
            <a:ext cx="6476550" cy="3209439"/>
          </a:xfrm>
        </p:spPr>
        <p:txBody>
          <a:bodyPr/>
          <a:lstStyle/>
          <a:p>
            <a:pPr marL="0" marR="0" indent="0">
              <a:spcBef>
                <a:spcPts val="0"/>
              </a:spcBef>
              <a:spcAft>
                <a:spcPts val="0"/>
              </a:spcAft>
              <a:buNone/>
            </a:pPr>
            <a:r>
              <a:rPr lang="en-US" sz="1600" dirty="0">
                <a:effectLst/>
                <a:latin typeface="Calibri" panose="020F0502020204030204" pitchFamily="34" charset="0"/>
              </a:rPr>
              <a:t>The cost varies depending on whether the visit is conducted in person or virtually (Cleveland Clinic only), but most related program costs are paid </a:t>
            </a:r>
            <a:r>
              <a:rPr lang="en-US" dirty="0">
                <a:latin typeface="Calibri" panose="020F0502020204030204" pitchFamily="34" charset="0"/>
              </a:rPr>
              <a:t>as</a:t>
            </a:r>
            <a:r>
              <a:rPr lang="en-US" sz="1600" dirty="0">
                <a:effectLst/>
                <a:latin typeface="Calibri" panose="020F0502020204030204" pitchFamily="34" charset="0"/>
              </a:rPr>
              <a:t> claims for physician visits and/or testing, if needed. Lockton will confirm in network status prior to referral. </a:t>
            </a:r>
            <a:endParaRPr lang="en-US" dirty="0"/>
          </a:p>
        </p:txBody>
      </p:sp>
      <p:sp>
        <p:nvSpPr>
          <p:cNvPr id="4" name="Title 3">
            <a:extLst>
              <a:ext uri="{FF2B5EF4-FFF2-40B4-BE49-F238E27FC236}">
                <a16:creationId xmlns:a16="http://schemas.microsoft.com/office/drawing/2014/main" id="{7584B329-3797-09FD-80B4-CA555F7E5CCF}"/>
              </a:ext>
            </a:extLst>
          </p:cNvPr>
          <p:cNvSpPr txBox="1">
            <a:spLocks/>
          </p:cNvSpPr>
          <p:nvPr/>
        </p:nvSpPr>
        <p:spPr>
          <a:xfrm>
            <a:off x="683622" y="533400"/>
            <a:ext cx="4572000" cy="1088136"/>
          </a:xfrm>
          <a:prstGeom prst="rect">
            <a:avLst/>
          </a:prstGeom>
        </p:spPr>
        <p:txBody>
          <a:bodyPr vert="horz" lIns="0" tIns="0" rIns="0" bIns="0" rtlCol="0" anchor="b" anchorCtr="0">
            <a:noAutofit/>
          </a:bodyPr>
          <a:lst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a:lstStyle>
          <a:p>
            <a:r>
              <a:rPr lang="en-US" sz="2400" b="1" i="0" dirty="0"/>
              <a:t>Which members might qualify?</a:t>
            </a:r>
          </a:p>
        </p:txBody>
      </p:sp>
      <p:sp>
        <p:nvSpPr>
          <p:cNvPr id="5" name="Content Placeholder 2">
            <a:extLst>
              <a:ext uri="{FF2B5EF4-FFF2-40B4-BE49-F238E27FC236}">
                <a16:creationId xmlns:a16="http://schemas.microsoft.com/office/drawing/2014/main" id="{BAFFBE3C-4D67-EF0B-C415-E8CCFA29ADEF}"/>
              </a:ext>
            </a:extLst>
          </p:cNvPr>
          <p:cNvSpPr txBox="1">
            <a:spLocks/>
          </p:cNvSpPr>
          <p:nvPr/>
        </p:nvSpPr>
        <p:spPr>
          <a:xfrm>
            <a:off x="683622" y="1691220"/>
            <a:ext cx="6479178" cy="1600200"/>
          </a:xfrm>
          <a:prstGeom prst="rect">
            <a:avLst/>
          </a:prstGeom>
        </p:spPr>
        <p:txBody>
          <a:bodyPr/>
          <a:lstStyle>
            <a:lvl1pPr marL="1920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2pPr>
            <a:lvl3pPr marL="649224" marR="0" indent="-192024"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6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4pPr>
            <a:lvl5pPr marL="11064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effectLst/>
                <a:latin typeface="Calibri" panose="020F0502020204030204" pitchFamily="34" charset="0"/>
              </a:rPr>
              <a:t>Every case is unique, and each program has different qualifications. Typically, members who qualify have very complex clinical situations (such as rare/multiple diagnoses or the need for multiple care specialists) who atypically utilize healthcare resources. These members are frequently high cost, or likely to become high cost, for the health plan.  Examples include:</a:t>
            </a:r>
          </a:p>
          <a:p>
            <a:r>
              <a:rPr lang="en-US" b="1" dirty="0">
                <a:latin typeface="Calibri" panose="020F0502020204030204" pitchFamily="34" charset="0"/>
              </a:rPr>
              <a:t>Mayo Clinic: </a:t>
            </a:r>
            <a:r>
              <a:rPr lang="en-US" dirty="0">
                <a:latin typeface="Calibri" panose="020F0502020204030204" pitchFamily="34" charset="0"/>
              </a:rPr>
              <a:t>frequent healthcare utilization, multiple comorbidities, rare diseases, chronic kidney disease, need for diagnosis confirmation and/or treatment plan recommendations from multiple specialties</a:t>
            </a:r>
          </a:p>
          <a:p>
            <a:r>
              <a:rPr lang="en-US" sz="1600" b="1" dirty="0">
                <a:effectLst/>
                <a:latin typeface="Calibri" panose="020F0502020204030204" pitchFamily="34" charset="0"/>
              </a:rPr>
              <a:t>Dana Farber</a:t>
            </a:r>
            <a:r>
              <a:rPr lang="en-US" sz="1600" dirty="0">
                <a:effectLst/>
                <a:latin typeface="Calibri" panose="020F0502020204030204" pitchFamily="34" charset="0"/>
              </a:rPr>
              <a:t>: rare and complex cancers</a:t>
            </a:r>
            <a:endParaRPr lang="en-US" dirty="0">
              <a:latin typeface="Calibri" panose="020F0502020204030204" pitchFamily="34" charset="0"/>
            </a:endParaRPr>
          </a:p>
          <a:p>
            <a:r>
              <a:rPr lang="en-US" b="1" dirty="0">
                <a:latin typeface="Calibri" panose="020F0502020204030204" pitchFamily="34" charset="0"/>
              </a:rPr>
              <a:t>Cleveland Clinic</a:t>
            </a:r>
            <a:r>
              <a:rPr lang="en-US" dirty="0">
                <a:latin typeface="Calibri" panose="020F0502020204030204" pitchFamily="34" charset="0"/>
              </a:rPr>
              <a:t>: need for diagnosis confirmation and/or treatment plan recommendations in a particular specialty </a:t>
            </a:r>
          </a:p>
        </p:txBody>
      </p:sp>
      <p:sp>
        <p:nvSpPr>
          <p:cNvPr id="6" name="Title 3">
            <a:extLst>
              <a:ext uri="{FF2B5EF4-FFF2-40B4-BE49-F238E27FC236}">
                <a16:creationId xmlns:a16="http://schemas.microsoft.com/office/drawing/2014/main" id="{368DFD50-9F48-63D1-4DCA-BC98CD9D0D2C}"/>
              </a:ext>
            </a:extLst>
          </p:cNvPr>
          <p:cNvSpPr txBox="1">
            <a:spLocks/>
          </p:cNvSpPr>
          <p:nvPr/>
        </p:nvSpPr>
        <p:spPr>
          <a:xfrm>
            <a:off x="683622" y="4792823"/>
            <a:ext cx="4802778" cy="554736"/>
          </a:xfrm>
          <a:prstGeom prst="rect">
            <a:avLst/>
          </a:prstGeom>
        </p:spPr>
        <p:txBody>
          <a:bodyPr vert="horz" lIns="0" tIns="0" rIns="0" bIns="0" rtlCol="0" anchor="b" anchorCtr="0">
            <a:noAutofit/>
          </a:bodyPr>
          <a:lst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a:lstStyle>
          <a:p>
            <a:r>
              <a:rPr lang="en-US" sz="2400" b="1" i="0" dirty="0"/>
              <a:t>Is there a program cost tied to this?</a:t>
            </a:r>
          </a:p>
        </p:txBody>
      </p:sp>
      <p:sp>
        <p:nvSpPr>
          <p:cNvPr id="2" name="Title 1">
            <a:extLst>
              <a:ext uri="{FF2B5EF4-FFF2-40B4-BE49-F238E27FC236}">
                <a16:creationId xmlns:a16="http://schemas.microsoft.com/office/drawing/2014/main" id="{0C924AB1-08CF-8E65-50A8-6E6C1427C192}"/>
              </a:ext>
            </a:extLst>
          </p:cNvPr>
          <p:cNvSpPr>
            <a:spLocks noGrp="1"/>
          </p:cNvSpPr>
          <p:nvPr>
            <p:ph type="title"/>
          </p:nvPr>
        </p:nvSpPr>
        <p:spPr>
          <a:xfrm>
            <a:off x="685800" y="-76200"/>
            <a:ext cx="7699248" cy="1024128"/>
          </a:xfrm>
        </p:spPr>
        <p:txBody>
          <a:bodyPr>
            <a:normAutofit/>
          </a:bodyPr>
          <a:lstStyle/>
          <a:p>
            <a:r>
              <a:rPr lang="en-US" dirty="0"/>
              <a:t>COD Program Overview (cont.)</a:t>
            </a:r>
          </a:p>
        </p:txBody>
      </p:sp>
    </p:spTree>
    <p:extLst>
      <p:ext uri="{BB962C8B-B14F-4D97-AF65-F5344CB8AC3E}">
        <p14:creationId xmlns:p14="http://schemas.microsoft.com/office/powerpoint/2010/main" val="278401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D22AD-F97A-4777-9DEF-994E283E269B}"/>
              </a:ext>
            </a:extLst>
          </p:cNvPr>
          <p:cNvSpPr>
            <a:spLocks noGrp="1"/>
          </p:cNvSpPr>
          <p:nvPr>
            <p:ph type="ctrTitle"/>
          </p:nvPr>
        </p:nvSpPr>
        <p:spPr/>
        <p:txBody>
          <a:bodyPr anchor="b"/>
          <a:lstStyle/>
          <a:p>
            <a:r>
              <a:rPr lang="en-US"/>
              <a:t>Mayo Complex Care Program (CCP)</a:t>
            </a:r>
          </a:p>
        </p:txBody>
      </p:sp>
    </p:spTree>
    <p:extLst>
      <p:ext uri="{BB962C8B-B14F-4D97-AF65-F5344CB8AC3E}">
        <p14:creationId xmlns:p14="http://schemas.microsoft.com/office/powerpoint/2010/main" val="34013200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C42A9-ADBA-F44A-9D05-B33CA9B5A28E}"/>
              </a:ext>
            </a:extLst>
          </p:cNvPr>
          <p:cNvSpPr>
            <a:spLocks noGrp="1"/>
          </p:cNvSpPr>
          <p:nvPr>
            <p:ph type="title"/>
          </p:nvPr>
        </p:nvSpPr>
        <p:spPr>
          <a:xfrm>
            <a:off x="241365" y="542008"/>
            <a:ext cx="4482465" cy="1099567"/>
          </a:xfrm>
        </p:spPr>
        <p:txBody>
          <a:bodyPr/>
          <a:lstStyle/>
          <a:p>
            <a:r>
              <a:rPr lang="en-US">
                <a:solidFill>
                  <a:srgbClr val="000000"/>
                </a:solidFill>
              </a:rPr>
              <a:t>Mayo Complex Care Program (CCP)</a:t>
            </a:r>
            <a:endParaRPr lang="en-US"/>
          </a:p>
        </p:txBody>
      </p:sp>
      <p:cxnSp>
        <p:nvCxnSpPr>
          <p:cNvPr id="23" name="Straight Connector 22">
            <a:extLst>
              <a:ext uri="{FF2B5EF4-FFF2-40B4-BE49-F238E27FC236}">
                <a16:creationId xmlns:a16="http://schemas.microsoft.com/office/drawing/2014/main" id="{F933392E-F661-DB4B-AC7F-6AB8593C422A}"/>
              </a:ext>
            </a:extLst>
          </p:cNvPr>
          <p:cNvCxnSpPr>
            <a:cxnSpLocks/>
          </p:cNvCxnSpPr>
          <p:nvPr/>
        </p:nvCxnSpPr>
        <p:spPr>
          <a:xfrm>
            <a:off x="5945015" y="5316570"/>
            <a:ext cx="283076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Content Placeholder 5">
            <a:extLst>
              <a:ext uri="{FF2B5EF4-FFF2-40B4-BE49-F238E27FC236}">
                <a16:creationId xmlns:a16="http://schemas.microsoft.com/office/drawing/2014/main" id="{614123F3-376D-B24C-844D-5C995A65C0B9}"/>
              </a:ext>
            </a:extLst>
          </p:cNvPr>
          <p:cNvSpPr txBox="1">
            <a:spLocks noGrp="1"/>
          </p:cNvSpPr>
          <p:nvPr>
            <p:ph sz="quarter" idx="17"/>
          </p:nvPr>
        </p:nvSpPr>
        <p:spPr>
          <a:xfrm>
            <a:off x="5949778" y="2691437"/>
            <a:ext cx="2830760" cy="2447760"/>
          </a:xfrm>
          <a:prstGeom prst="rect">
            <a:avLst/>
          </a:prstGeom>
        </p:spPr>
        <p:txBody>
          <a:bodyPr vert="horz" lIns="68580" tIns="34290" rIns="68580" bIns="34290" rtlCol="0" anchor="t">
            <a:normAutofit fontScale="70000" lnSpcReduction="20000"/>
          </a:bodyPr>
          <a:lstStyle>
            <a:lvl1pPr marL="228600" marR="0" indent="-228600" algn="l" defTabSz="914400" rtl="0" eaLnBrk="1" fontAlgn="base" latinLnBrk="0" hangingPunct="1">
              <a:lnSpc>
                <a:spcPct val="100000"/>
              </a:lnSpc>
              <a:spcBef>
                <a:spcPts val="500"/>
              </a:spcBef>
              <a:spcAft>
                <a:spcPts val="300"/>
              </a:spcAft>
              <a:buClr>
                <a:schemeClr val="bg1"/>
              </a:buClr>
              <a:buSzPct val="100000"/>
              <a:buFont typeface="Arial" panose="020B0604020202020204" pitchFamily="34" charset="0"/>
              <a:buChar char="•"/>
              <a:tabLst/>
              <a:defRPr sz="1800" kern="1200">
                <a:solidFill>
                  <a:schemeClr val="bg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bg1"/>
              </a:buClr>
              <a:buSzPct val="100000"/>
              <a:buFont typeface="Symbol" panose="05050102010706020507" pitchFamily="18" charset="2"/>
              <a:buChar char="-"/>
              <a:tabLst/>
              <a:defRPr sz="1800" kern="1200">
                <a:solidFill>
                  <a:schemeClr val="bg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bg1"/>
              </a:buClr>
              <a:buSzPct val="100000"/>
              <a:buFont typeface="Wingdings" panose="05000000000000000000" pitchFamily="2" charset="2"/>
              <a:buChar char=""/>
              <a:tabLst/>
              <a:defRPr sz="1800" kern="1200">
                <a:solidFill>
                  <a:schemeClr val="bg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bg1"/>
              </a:buClr>
              <a:buSzPct val="100000"/>
              <a:buFont typeface="Symbol" panose="05050102010706020507" pitchFamily="18" charset="2"/>
              <a:buChar char="-"/>
              <a:tabLst/>
              <a:defRPr sz="1800" kern="1200">
                <a:solidFill>
                  <a:schemeClr val="bg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bg1"/>
              </a:buClr>
              <a:buSzPct val="100000"/>
              <a:buFont typeface="Arial" panose="020B0604020202020204"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1350"/>
              </a:spcAft>
              <a:buClrTx/>
              <a:buSzTx/>
              <a:buNone/>
            </a:pPr>
            <a:r>
              <a:rPr lang="en-US" sz="2700">
                <a:uFill>
                  <a:solidFill>
                    <a:srgbClr val="00AEEF"/>
                  </a:solidFill>
                </a:uFill>
                <a:latin typeface="Garamond"/>
              </a:rPr>
              <a:t>Who is eligible?</a:t>
            </a:r>
          </a:p>
          <a:p>
            <a:pPr marL="0" indent="0" fontAlgn="auto">
              <a:spcBef>
                <a:spcPts val="0"/>
              </a:spcBef>
              <a:spcAft>
                <a:spcPts val="0"/>
              </a:spcAft>
              <a:buClrTx/>
              <a:buSzTx/>
              <a:buNone/>
            </a:pPr>
            <a:r>
              <a:rPr lang="en-US" b="1">
                <a:solidFill>
                  <a:schemeClr val="accent1"/>
                </a:solidFill>
              </a:rPr>
              <a:t>Members with:</a:t>
            </a:r>
          </a:p>
          <a:p>
            <a:pPr fontAlgn="auto">
              <a:spcBef>
                <a:spcPts val="0"/>
              </a:spcBef>
              <a:spcAft>
                <a:spcPts val="0"/>
              </a:spcAft>
              <a:buSzTx/>
              <a:buFont typeface="Wingdings" panose="05000000000000000000" pitchFamily="2" charset="2"/>
              <a:buChar char="§"/>
            </a:pPr>
            <a:r>
              <a:rPr lang="en-US"/>
              <a:t>Fragmented Care </a:t>
            </a:r>
          </a:p>
          <a:p>
            <a:pPr fontAlgn="auto">
              <a:spcBef>
                <a:spcPts val="0"/>
              </a:spcBef>
              <a:spcAft>
                <a:spcPts val="0"/>
              </a:spcAft>
              <a:buSzTx/>
              <a:buFont typeface="Wingdings" panose="05000000000000000000" pitchFamily="2" charset="2"/>
              <a:buChar char="§"/>
            </a:pPr>
            <a:r>
              <a:rPr lang="en-US"/>
              <a:t>High Utilizers</a:t>
            </a:r>
          </a:p>
          <a:p>
            <a:pPr fontAlgn="auto">
              <a:spcBef>
                <a:spcPts val="0"/>
              </a:spcBef>
              <a:spcAft>
                <a:spcPts val="0"/>
              </a:spcAft>
              <a:buSzTx/>
              <a:buFont typeface="Wingdings" panose="05000000000000000000" pitchFamily="2" charset="2"/>
              <a:buChar char="§"/>
            </a:pPr>
            <a:r>
              <a:rPr lang="en-US"/>
              <a:t>Multiple Comorbidities</a:t>
            </a:r>
          </a:p>
          <a:p>
            <a:pPr fontAlgn="auto">
              <a:spcBef>
                <a:spcPts val="0"/>
              </a:spcBef>
              <a:spcAft>
                <a:spcPts val="0"/>
              </a:spcAft>
              <a:buSzTx/>
              <a:buFont typeface="Wingdings" panose="05000000000000000000" pitchFamily="2" charset="2"/>
              <a:buChar char="§"/>
            </a:pPr>
            <a:r>
              <a:rPr lang="en-US"/>
              <a:t>Rare Diseases</a:t>
            </a:r>
          </a:p>
          <a:p>
            <a:pPr fontAlgn="auto">
              <a:spcBef>
                <a:spcPts val="0"/>
              </a:spcBef>
              <a:spcAft>
                <a:spcPts val="0"/>
              </a:spcAft>
              <a:buSzTx/>
              <a:buFont typeface="Wingdings" panose="05000000000000000000" pitchFamily="2" charset="2"/>
              <a:buChar char="§"/>
            </a:pPr>
            <a:r>
              <a:rPr lang="en-US"/>
              <a:t>Require assistance for diagnosis confirmation or treatment plan</a:t>
            </a:r>
          </a:p>
          <a:p>
            <a:pPr fontAlgn="auto">
              <a:spcBef>
                <a:spcPts val="0"/>
              </a:spcBef>
              <a:spcAft>
                <a:spcPts val="0"/>
              </a:spcAft>
              <a:buSzTx/>
              <a:buFont typeface="Wingdings" panose="05000000000000000000" pitchFamily="2" charset="2"/>
              <a:buChar char="§"/>
            </a:pPr>
            <a:endParaRPr lang="en-US"/>
          </a:p>
          <a:p>
            <a:pPr marL="0" indent="0" fontAlgn="auto">
              <a:spcBef>
                <a:spcPts val="0"/>
              </a:spcBef>
              <a:spcAft>
                <a:spcPts val="0"/>
              </a:spcAft>
              <a:buSzTx/>
              <a:buNone/>
            </a:pPr>
            <a:r>
              <a:rPr lang="en-US"/>
              <a:t>Members </a:t>
            </a:r>
            <a:r>
              <a:rPr lang="en-US" b="1">
                <a:solidFill>
                  <a:schemeClr val="accent1"/>
                </a:solidFill>
              </a:rPr>
              <a:t>under the age of 16</a:t>
            </a:r>
            <a:r>
              <a:rPr lang="en-US"/>
              <a:t> are required to go to </a:t>
            </a:r>
            <a:r>
              <a:rPr lang="en-US" b="1">
                <a:solidFill>
                  <a:schemeClr val="accent1"/>
                </a:solidFill>
              </a:rPr>
              <a:t>Mayo Rochester site.</a:t>
            </a:r>
          </a:p>
        </p:txBody>
      </p:sp>
      <p:grpSp>
        <p:nvGrpSpPr>
          <p:cNvPr id="35" name="Group 34">
            <a:extLst>
              <a:ext uri="{FF2B5EF4-FFF2-40B4-BE49-F238E27FC236}">
                <a16:creationId xmlns:a16="http://schemas.microsoft.com/office/drawing/2014/main" id="{86DB16EF-0463-054A-B37F-4F2AE6994397}"/>
              </a:ext>
            </a:extLst>
          </p:cNvPr>
          <p:cNvGrpSpPr/>
          <p:nvPr/>
        </p:nvGrpSpPr>
        <p:grpSpPr>
          <a:xfrm>
            <a:off x="5945015" y="1549908"/>
            <a:ext cx="2830760" cy="889525"/>
            <a:chOff x="-3305718" y="2022438"/>
            <a:chExt cx="3774347" cy="1186033"/>
          </a:xfrm>
        </p:grpSpPr>
        <p:cxnSp>
          <p:nvCxnSpPr>
            <p:cNvPr id="34" name="Straight Connector 33">
              <a:extLst>
                <a:ext uri="{FF2B5EF4-FFF2-40B4-BE49-F238E27FC236}">
                  <a16:creationId xmlns:a16="http://schemas.microsoft.com/office/drawing/2014/main" id="{68A0295E-2CF4-904D-9B4B-61682AED3A0F}"/>
                </a:ext>
              </a:extLst>
            </p:cNvPr>
            <p:cNvCxnSpPr>
              <a:cxnSpLocks/>
            </p:cNvCxnSpPr>
            <p:nvPr/>
          </p:nvCxnSpPr>
          <p:spPr>
            <a:xfrm>
              <a:off x="-3305718" y="2615454"/>
              <a:ext cx="3774347"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1D0CA8A-C626-7041-8EE4-288DDAAC54CB}"/>
                </a:ext>
              </a:extLst>
            </p:cNvPr>
            <p:cNvSpPr/>
            <p:nvPr/>
          </p:nvSpPr>
          <p:spPr>
            <a:xfrm>
              <a:off x="-2011561" y="2022438"/>
              <a:ext cx="1186033" cy="1186033"/>
            </a:xfrm>
            <a:prstGeom prst="ellipse">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756A04A7-5DAE-ED41-A432-8C7646AA30C9}"/>
                </a:ext>
              </a:extLst>
            </p:cNvPr>
            <p:cNvSpPr/>
            <p:nvPr/>
          </p:nvSpPr>
          <p:spPr>
            <a:xfrm>
              <a:off x="-1889338" y="2144661"/>
              <a:ext cx="941586" cy="941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Rectangle 3">
            <a:extLst>
              <a:ext uri="{FF2B5EF4-FFF2-40B4-BE49-F238E27FC236}">
                <a16:creationId xmlns:a16="http://schemas.microsoft.com/office/drawing/2014/main" id="{BDC94A75-A560-4482-9E27-F572A7E602CF}"/>
              </a:ext>
            </a:extLst>
          </p:cNvPr>
          <p:cNvSpPr/>
          <p:nvPr/>
        </p:nvSpPr>
        <p:spPr>
          <a:xfrm>
            <a:off x="561975" y="2686011"/>
            <a:ext cx="4667250" cy="1431161"/>
          </a:xfrm>
          <a:prstGeom prst="rect">
            <a:avLst/>
          </a:prstGeom>
        </p:spPr>
        <p:txBody>
          <a:bodyPr wrap="square">
            <a:spAutoFit/>
          </a:bodyPr>
          <a:lstStyle/>
          <a:p>
            <a:r>
              <a:rPr lang="en-US" sz="1500" b="1">
                <a:solidFill>
                  <a:schemeClr val="accent1"/>
                </a:solidFill>
              </a:rPr>
              <a:t>Complex Care Program</a:t>
            </a:r>
            <a:r>
              <a:rPr lang="en-US" sz="1500" b="1"/>
              <a:t> </a:t>
            </a:r>
            <a:r>
              <a:rPr lang="en-US" sz="1500"/>
              <a:t>is a program for individual complex cases, who may benefit from specialist referral and/or care coordination, are identified and referred to Mayo by the Lockton Clinical Team.</a:t>
            </a:r>
          </a:p>
          <a:p>
            <a:pPr marL="214313" indent="-214313">
              <a:buFont typeface="Wingdings" panose="05000000000000000000" pitchFamily="2" charset="2"/>
              <a:buChar char="§"/>
            </a:pPr>
            <a:endParaRPr lang="en-US" sz="1350"/>
          </a:p>
          <a:p>
            <a:pPr marL="214313" indent="-214313">
              <a:buFont typeface="Wingdings" panose="05000000000000000000" pitchFamily="2" charset="2"/>
              <a:buChar char="§"/>
            </a:pPr>
            <a:r>
              <a:rPr lang="en-US" sz="1350"/>
              <a:t>Travel benefit coordinated with employer.</a:t>
            </a:r>
          </a:p>
        </p:txBody>
      </p:sp>
      <p:pic>
        <p:nvPicPr>
          <p:cNvPr id="3" name="Graphic 2" descr="User">
            <a:extLst>
              <a:ext uri="{FF2B5EF4-FFF2-40B4-BE49-F238E27FC236}">
                <a16:creationId xmlns:a16="http://schemas.microsoft.com/office/drawing/2014/main" id="{9A4D0057-3BAE-4651-B0A3-D6F49B6B8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1380" y="1682179"/>
            <a:ext cx="587553" cy="587553"/>
          </a:xfrm>
          <a:prstGeom prst="rect">
            <a:avLst/>
          </a:prstGeom>
        </p:spPr>
      </p:pic>
      <p:sp>
        <p:nvSpPr>
          <p:cNvPr id="14" name="Rectangle 13">
            <a:extLst>
              <a:ext uri="{FF2B5EF4-FFF2-40B4-BE49-F238E27FC236}">
                <a16:creationId xmlns:a16="http://schemas.microsoft.com/office/drawing/2014/main" id="{4CA83E6C-38F8-4ED7-B82B-B15BE9790FCC}"/>
              </a:ext>
            </a:extLst>
          </p:cNvPr>
          <p:cNvSpPr/>
          <p:nvPr/>
        </p:nvSpPr>
        <p:spPr>
          <a:xfrm>
            <a:off x="241365" y="2243225"/>
            <a:ext cx="4924931" cy="415498"/>
          </a:xfrm>
          <a:prstGeom prst="rect">
            <a:avLst/>
          </a:prstGeom>
        </p:spPr>
        <p:txBody>
          <a:bodyPr wrap="square">
            <a:spAutoFit/>
          </a:bodyPr>
          <a:lstStyle/>
          <a:p>
            <a:r>
              <a:rPr lang="en-US" sz="2100" b="1">
                <a:latin typeface="+mj-lt"/>
              </a:rPr>
              <a:t>What is the CCP?</a:t>
            </a:r>
            <a:endParaRPr lang="en-US">
              <a:latin typeface="+mj-lt"/>
            </a:endParaRPr>
          </a:p>
        </p:txBody>
      </p:sp>
      <p:sp>
        <p:nvSpPr>
          <p:cNvPr id="15" name="Rectangle 14">
            <a:extLst>
              <a:ext uri="{FF2B5EF4-FFF2-40B4-BE49-F238E27FC236}">
                <a16:creationId xmlns:a16="http://schemas.microsoft.com/office/drawing/2014/main" id="{4CAAC36C-C83D-445C-96F5-75716EC38758}"/>
              </a:ext>
            </a:extLst>
          </p:cNvPr>
          <p:cNvSpPr/>
          <p:nvPr/>
        </p:nvSpPr>
        <p:spPr>
          <a:xfrm>
            <a:off x="1" y="4402820"/>
            <a:ext cx="5555750" cy="687954"/>
          </a:xfrm>
          <a:prstGeom prst="rect">
            <a:avLst/>
          </a:prstGeom>
          <a:solidFill>
            <a:schemeClr val="accent4"/>
          </a:solidFill>
          <a:ln w="25400" cap="flat" cmpd="sng" algn="ctr">
            <a:noFill/>
            <a:prstDash val="solid"/>
          </a:ln>
          <a:effectLst/>
        </p:spPr>
        <p:txBody>
          <a:bodyPr rtlCol="0" anchor="ctr"/>
          <a:lstStyle/>
          <a:p>
            <a:pPr algn="ctr" fontAlgn="base">
              <a:spcBef>
                <a:spcPct val="0"/>
              </a:spcBef>
              <a:spcAft>
                <a:spcPct val="0"/>
              </a:spcAft>
              <a:defRPr/>
            </a:pPr>
            <a:r>
              <a:rPr lang="en-US" sz="1200">
                <a:ea typeface="Lato-Regular"/>
                <a:cs typeface="Calibri" panose="020F0502020204030204" pitchFamily="34" charset="0"/>
              </a:rPr>
              <a:t>More than 1.3 million patients from the U.S. and over 142 countries worldwide choose mayo clinical each year. </a:t>
            </a:r>
            <a:r>
              <a:rPr lang="en-US" sz="1200" baseline="30000">
                <a:ea typeface="Lato-Regular"/>
                <a:cs typeface="Calibri" panose="020F0502020204030204" pitchFamily="34" charset="0"/>
              </a:rPr>
              <a:t>1</a:t>
            </a:r>
          </a:p>
        </p:txBody>
      </p:sp>
      <p:sp>
        <p:nvSpPr>
          <p:cNvPr id="16" name="TextBox 15">
            <a:extLst>
              <a:ext uri="{FF2B5EF4-FFF2-40B4-BE49-F238E27FC236}">
                <a16:creationId xmlns:a16="http://schemas.microsoft.com/office/drawing/2014/main" id="{EC448562-B9FA-4E10-8414-C6561C020362}"/>
              </a:ext>
            </a:extLst>
          </p:cNvPr>
          <p:cNvSpPr txBox="1"/>
          <p:nvPr/>
        </p:nvSpPr>
        <p:spPr>
          <a:xfrm>
            <a:off x="74429" y="5742871"/>
            <a:ext cx="3851031" cy="184666"/>
          </a:xfrm>
          <a:prstGeom prst="rect">
            <a:avLst/>
          </a:prstGeom>
          <a:noFill/>
        </p:spPr>
        <p:txBody>
          <a:bodyPr wrap="square" rtlCol="0">
            <a:spAutoFit/>
          </a:bodyPr>
          <a:lstStyle>
            <a:defPPr>
              <a:defRPr lang="en-US"/>
            </a:defPPr>
            <a:lvl1pPr marL="0" marR="0" lvl="0" indent="0" algn="l" defTabSz="914400" eaLnBrk="1" latinLnBrk="0" hangingPunct="1">
              <a:lnSpc>
                <a:spcPct val="100000"/>
              </a:lnSpc>
              <a:buClrTx/>
              <a:buSzTx/>
              <a:buFontTx/>
              <a:buNone/>
              <a:tabLst/>
              <a:defRPr kumimoji="0" sz="800" i="0" u="none" strike="noStrike" cap="all" spc="0" normalizeH="0" baseline="0">
                <a:ln>
                  <a:noFill/>
                </a:ln>
                <a:solidFill>
                  <a:prstClr val="black">
                    <a:lumMod val="65000"/>
                    <a:lumOff val="35000"/>
                  </a:prstClr>
                </a:solidFill>
                <a:effectLst/>
                <a:uLnTx/>
                <a:uFillTx/>
              </a:defRPr>
            </a:lvl1pPr>
          </a:lstStyle>
          <a:p>
            <a:pPr fontAlgn="base">
              <a:spcBef>
                <a:spcPct val="0"/>
              </a:spcBef>
              <a:spcAft>
                <a:spcPct val="0"/>
              </a:spcAft>
              <a:defRPr/>
            </a:pPr>
            <a:r>
              <a:rPr lang="en-US" sz="600">
                <a:solidFill>
                  <a:schemeClr val="tx1"/>
                </a:solidFill>
              </a:rPr>
              <a:t>1. The Mayo Clinic.</a:t>
            </a:r>
          </a:p>
        </p:txBody>
      </p:sp>
    </p:spTree>
    <p:extLst>
      <p:ext uri="{BB962C8B-B14F-4D97-AF65-F5344CB8AC3E}">
        <p14:creationId xmlns:p14="http://schemas.microsoft.com/office/powerpoint/2010/main" val="153762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0165-BC6F-4CDF-AD2C-561E263C0492}"/>
              </a:ext>
            </a:extLst>
          </p:cNvPr>
          <p:cNvSpPr>
            <a:spLocks noGrp="1"/>
          </p:cNvSpPr>
          <p:nvPr>
            <p:ph type="title"/>
          </p:nvPr>
        </p:nvSpPr>
        <p:spPr/>
        <p:txBody>
          <a:bodyPr>
            <a:normAutofit/>
          </a:bodyPr>
          <a:lstStyle/>
          <a:p>
            <a:r>
              <a:rPr lang="en-US"/>
              <a:t>Complex Care Program (CCP) Process</a:t>
            </a:r>
          </a:p>
        </p:txBody>
      </p:sp>
      <p:sp>
        <p:nvSpPr>
          <p:cNvPr id="135" name="PH 1 Content">
            <a:extLst>
              <a:ext uri="{FF2B5EF4-FFF2-40B4-BE49-F238E27FC236}">
                <a16:creationId xmlns:a16="http://schemas.microsoft.com/office/drawing/2014/main" id="{09AD70BC-D7E0-EC44-BEE1-D93B1D150632}"/>
              </a:ext>
            </a:extLst>
          </p:cNvPr>
          <p:cNvSpPr txBox="1">
            <a:spLocks/>
          </p:cNvSpPr>
          <p:nvPr/>
        </p:nvSpPr>
        <p:spPr>
          <a:xfrm>
            <a:off x="687832" y="3071152"/>
            <a:ext cx="2147083" cy="2609513"/>
          </a:xfrm>
          <a:prstGeom prst="rect">
            <a:avLst/>
          </a:prstGeom>
          <a:solidFill>
            <a:schemeClr val="bg2">
              <a:alpha val="20000"/>
            </a:schemeClr>
          </a:solidFill>
        </p:spPr>
        <p:txBody>
          <a:bodyPr wrap="square" lIns="171450" tIns="137160" rIns="171450" bIns="137160">
            <a:noAutofit/>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750" b="1">
                <a:solidFill>
                  <a:schemeClr val="accent1"/>
                </a:solidFill>
              </a:rPr>
              <a:t>1.) Identification of Member</a:t>
            </a:r>
          </a:p>
          <a:p>
            <a:pPr marL="85725" indent="-85725">
              <a:spcBef>
                <a:spcPts val="0"/>
              </a:spcBef>
              <a:spcAft>
                <a:spcPts val="0"/>
              </a:spcAft>
              <a:buFont typeface="Wingdings" panose="05000000000000000000" pitchFamily="2" charset="2"/>
              <a:buChar char="§"/>
            </a:pPr>
            <a:r>
              <a:rPr lang="en-US" sz="600" b="1" i="1"/>
              <a:t>Lockton Identified</a:t>
            </a:r>
            <a:r>
              <a:rPr lang="en-US" sz="600"/>
              <a:t> – Clinical Consultant identifies during claim review process</a:t>
            </a:r>
          </a:p>
          <a:p>
            <a:pPr marL="85725" indent="-85725">
              <a:spcBef>
                <a:spcPts val="0"/>
              </a:spcBef>
              <a:spcAft>
                <a:spcPts val="0"/>
              </a:spcAft>
              <a:buFont typeface="Wingdings" panose="05000000000000000000" pitchFamily="2" charset="2"/>
              <a:buChar char="§"/>
            </a:pPr>
            <a:r>
              <a:rPr lang="en-US" sz="600" b="1" i="1"/>
              <a:t>Administrator Identified </a:t>
            </a:r>
            <a:r>
              <a:rPr lang="en-US" sz="600"/>
              <a:t>– Case Management team refers to Lockton </a:t>
            </a:r>
          </a:p>
          <a:p>
            <a:pPr marL="85725" indent="-85725">
              <a:spcBef>
                <a:spcPts val="0"/>
              </a:spcBef>
              <a:spcAft>
                <a:spcPts val="0"/>
              </a:spcAft>
              <a:buFont typeface="Wingdings" panose="05000000000000000000" pitchFamily="2" charset="2"/>
              <a:buChar char="§"/>
            </a:pPr>
            <a:r>
              <a:rPr lang="en-US" sz="600" b="1" i="1"/>
              <a:t>Employer Identified </a:t>
            </a:r>
            <a:r>
              <a:rPr lang="en-US" sz="600"/>
              <a:t>– HR</a:t>
            </a:r>
          </a:p>
          <a:p>
            <a:pPr marL="0" indent="0">
              <a:spcBef>
                <a:spcPts val="0"/>
              </a:spcBef>
              <a:spcAft>
                <a:spcPts val="0"/>
              </a:spcAft>
              <a:buNone/>
            </a:pPr>
            <a:endParaRPr lang="en-US" sz="375" b="1">
              <a:solidFill>
                <a:schemeClr val="accent1"/>
              </a:solidFill>
            </a:endParaRPr>
          </a:p>
          <a:p>
            <a:pPr marL="0" indent="0">
              <a:spcBef>
                <a:spcPts val="0"/>
              </a:spcBef>
              <a:spcAft>
                <a:spcPts val="0"/>
              </a:spcAft>
              <a:buNone/>
            </a:pPr>
            <a:r>
              <a:rPr lang="en-US" sz="750" b="1">
                <a:solidFill>
                  <a:schemeClr val="accent1"/>
                </a:solidFill>
              </a:rPr>
              <a:t>2.) Client decision on travel Coverage</a:t>
            </a:r>
          </a:p>
          <a:p>
            <a:pPr marL="0" indent="0">
              <a:spcBef>
                <a:spcPts val="0"/>
              </a:spcBef>
              <a:spcAft>
                <a:spcPts val="0"/>
              </a:spcAft>
              <a:buNone/>
            </a:pPr>
            <a:endParaRPr lang="en-US" sz="375" b="1">
              <a:solidFill>
                <a:schemeClr val="accent1"/>
              </a:solidFill>
            </a:endParaRPr>
          </a:p>
          <a:p>
            <a:pPr marL="0" indent="0">
              <a:spcBef>
                <a:spcPts val="0"/>
              </a:spcBef>
              <a:spcAft>
                <a:spcPts val="0"/>
              </a:spcAft>
              <a:buNone/>
            </a:pPr>
            <a:endParaRPr lang="en-US" sz="375" b="1">
              <a:solidFill>
                <a:schemeClr val="accent1"/>
              </a:solidFill>
            </a:endParaRPr>
          </a:p>
          <a:p>
            <a:pPr marL="0" indent="0">
              <a:spcBef>
                <a:spcPts val="0"/>
              </a:spcBef>
              <a:spcAft>
                <a:spcPts val="0"/>
              </a:spcAft>
              <a:buNone/>
            </a:pPr>
            <a:r>
              <a:rPr lang="en-US" sz="750" b="1">
                <a:solidFill>
                  <a:schemeClr val="accent1"/>
                </a:solidFill>
              </a:rPr>
              <a:t>3.) Member Outreach</a:t>
            </a:r>
          </a:p>
          <a:p>
            <a:pPr marL="85725" indent="-85725">
              <a:spcBef>
                <a:spcPts val="0"/>
              </a:spcBef>
              <a:spcAft>
                <a:spcPts val="0"/>
              </a:spcAft>
              <a:buFont typeface="Wingdings" panose="05000000000000000000" pitchFamily="2" charset="2"/>
              <a:buChar char="§"/>
            </a:pPr>
            <a:r>
              <a:rPr lang="en-US" sz="600"/>
              <a:t>Lockton or Administrator Case Management team reaches out to member to review program opportunity (will vary)</a:t>
            </a:r>
            <a:endParaRPr lang="en-US" sz="600" b="1"/>
          </a:p>
          <a:p>
            <a:pPr marL="0" indent="0">
              <a:spcBef>
                <a:spcPts val="0"/>
              </a:spcBef>
              <a:spcAft>
                <a:spcPts val="0"/>
              </a:spcAft>
              <a:buNone/>
            </a:pPr>
            <a:endParaRPr lang="en-US" sz="375" b="1">
              <a:solidFill>
                <a:schemeClr val="accent1"/>
              </a:solidFill>
            </a:endParaRPr>
          </a:p>
          <a:p>
            <a:pPr marL="0" indent="0">
              <a:spcBef>
                <a:spcPts val="0"/>
              </a:spcBef>
              <a:spcAft>
                <a:spcPts val="0"/>
              </a:spcAft>
              <a:buNone/>
            </a:pPr>
            <a:r>
              <a:rPr lang="en-US" sz="750" b="1">
                <a:solidFill>
                  <a:schemeClr val="accent1"/>
                </a:solidFill>
              </a:rPr>
              <a:t>4.) Forms completed by Member</a:t>
            </a:r>
          </a:p>
          <a:p>
            <a:pPr marL="85725" indent="-85725">
              <a:spcBef>
                <a:spcPts val="0"/>
              </a:spcBef>
              <a:spcAft>
                <a:spcPts val="0"/>
              </a:spcAft>
              <a:buFont typeface="Wingdings" panose="05000000000000000000" pitchFamily="2" charset="2"/>
              <a:buChar char="§"/>
            </a:pPr>
            <a:r>
              <a:rPr lang="en-US" sz="600"/>
              <a:t>Authorization Form</a:t>
            </a:r>
          </a:p>
          <a:p>
            <a:pPr marL="85725" indent="-85725">
              <a:spcBef>
                <a:spcPts val="0"/>
              </a:spcBef>
              <a:spcAft>
                <a:spcPts val="0"/>
              </a:spcAft>
              <a:buFont typeface="Wingdings" panose="05000000000000000000" pitchFamily="2" charset="2"/>
              <a:buChar char="§"/>
            </a:pPr>
            <a:r>
              <a:rPr lang="en-US" sz="600"/>
              <a:t>Travel From</a:t>
            </a:r>
          </a:p>
          <a:p>
            <a:pPr marL="0" indent="0">
              <a:spcBef>
                <a:spcPts val="0"/>
              </a:spcBef>
              <a:spcAft>
                <a:spcPts val="0"/>
              </a:spcAft>
              <a:buNone/>
            </a:pPr>
            <a:endParaRPr lang="en-US" sz="375" b="1">
              <a:solidFill>
                <a:schemeClr val="accent1"/>
              </a:solidFill>
            </a:endParaRPr>
          </a:p>
          <a:p>
            <a:pPr marL="0" indent="0">
              <a:spcBef>
                <a:spcPts val="0"/>
              </a:spcBef>
              <a:spcAft>
                <a:spcPts val="0"/>
              </a:spcAft>
              <a:buNone/>
            </a:pPr>
            <a:r>
              <a:rPr lang="en-US" sz="750" b="1">
                <a:solidFill>
                  <a:schemeClr val="accent1"/>
                </a:solidFill>
              </a:rPr>
              <a:t>5.) Lockton enters Member Information and submits forms into Mayo Referral System</a:t>
            </a:r>
          </a:p>
          <a:p>
            <a:pPr marL="0" indent="0">
              <a:spcBef>
                <a:spcPts val="0"/>
              </a:spcBef>
              <a:spcAft>
                <a:spcPts val="0"/>
              </a:spcAft>
              <a:buNone/>
            </a:pPr>
            <a:endParaRPr lang="en-US" sz="375">
              <a:solidFill>
                <a:schemeClr val="accent1"/>
              </a:solidFill>
            </a:endParaRPr>
          </a:p>
          <a:p>
            <a:pPr marL="0" indent="0">
              <a:spcBef>
                <a:spcPts val="0"/>
              </a:spcBef>
              <a:spcAft>
                <a:spcPts val="0"/>
              </a:spcAft>
              <a:buNone/>
            </a:pPr>
            <a:r>
              <a:rPr lang="en-US" sz="750" b="1">
                <a:solidFill>
                  <a:schemeClr val="accent1"/>
                </a:solidFill>
              </a:rPr>
              <a:t>6.) Mayo contacts member to schedule visit and assist with travel booking</a:t>
            </a:r>
          </a:p>
          <a:p>
            <a:pPr marL="0" indent="0">
              <a:spcBef>
                <a:spcPts val="0"/>
              </a:spcBef>
              <a:spcAft>
                <a:spcPts val="0"/>
              </a:spcAft>
              <a:buNone/>
            </a:pPr>
            <a:endParaRPr lang="en-US" sz="600"/>
          </a:p>
        </p:txBody>
      </p:sp>
      <p:sp>
        <p:nvSpPr>
          <p:cNvPr id="141" name="PH3 Content">
            <a:extLst>
              <a:ext uri="{FF2B5EF4-FFF2-40B4-BE49-F238E27FC236}">
                <a16:creationId xmlns:a16="http://schemas.microsoft.com/office/drawing/2014/main" id="{E994DF15-A195-FA4F-9A96-42ECEE714AB9}"/>
              </a:ext>
            </a:extLst>
          </p:cNvPr>
          <p:cNvSpPr txBox="1">
            <a:spLocks/>
          </p:cNvSpPr>
          <p:nvPr/>
        </p:nvSpPr>
        <p:spPr>
          <a:xfrm>
            <a:off x="6420691" y="3081429"/>
            <a:ext cx="2147083" cy="2588962"/>
          </a:xfrm>
          <a:prstGeom prst="rect">
            <a:avLst/>
          </a:prstGeom>
          <a:solidFill>
            <a:schemeClr val="bg2">
              <a:alpha val="20000"/>
            </a:schemeClr>
          </a:solidFill>
        </p:spPr>
        <p:txBody>
          <a:bodyPr wrap="square" lIns="171450" tIns="137160" rIns="171450" bIns="137160">
            <a:normAutofit/>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ClrTx/>
              <a:buSzTx/>
              <a:buNone/>
            </a:pPr>
            <a:r>
              <a:rPr lang="en-US" sz="750" b="1"/>
              <a:t>10.) Mayo Clinic transitions patient back to local community for ongoing care </a:t>
            </a:r>
            <a:endParaRPr lang="en-US" sz="375" b="1"/>
          </a:p>
          <a:p>
            <a:pPr marL="0" indent="0" fontAlgn="auto">
              <a:spcBef>
                <a:spcPts val="0"/>
              </a:spcBef>
              <a:spcAft>
                <a:spcPts val="0"/>
              </a:spcAft>
              <a:buClrTx/>
              <a:buSzTx/>
              <a:buNone/>
            </a:pPr>
            <a:endParaRPr lang="en-US" sz="375" b="1">
              <a:solidFill>
                <a:srgbClr val="00AEEF"/>
              </a:solidFill>
            </a:endParaRPr>
          </a:p>
          <a:p>
            <a:pPr marL="0" indent="0" fontAlgn="auto">
              <a:spcBef>
                <a:spcPts val="0"/>
              </a:spcBef>
              <a:spcAft>
                <a:spcPts val="0"/>
              </a:spcAft>
              <a:buClrTx/>
              <a:buSzTx/>
              <a:buNone/>
            </a:pPr>
            <a:r>
              <a:rPr lang="en-US" sz="750" b="1"/>
              <a:t>11.) Mayo Clinic will follow up with member and provider as needed</a:t>
            </a:r>
          </a:p>
          <a:p>
            <a:pPr marL="0" indent="0" fontAlgn="auto">
              <a:spcBef>
                <a:spcPts val="0"/>
              </a:spcBef>
              <a:spcAft>
                <a:spcPts val="0"/>
              </a:spcAft>
              <a:buClrTx/>
              <a:buSzTx/>
              <a:buNone/>
            </a:pPr>
            <a:endParaRPr lang="en-US" sz="225" b="1">
              <a:solidFill>
                <a:srgbClr val="00AEEF"/>
              </a:solidFill>
            </a:endParaRPr>
          </a:p>
          <a:p>
            <a:pPr marL="0" indent="0" fontAlgn="auto">
              <a:spcBef>
                <a:spcPts val="0"/>
              </a:spcBef>
              <a:spcAft>
                <a:spcPts val="0"/>
              </a:spcAft>
              <a:buClrTx/>
              <a:buSzTx/>
              <a:buNone/>
            </a:pPr>
            <a:r>
              <a:rPr lang="en-US" sz="750" b="1"/>
              <a:t>12.) Lockton to provide support as needed</a:t>
            </a:r>
          </a:p>
          <a:p>
            <a:pPr marL="0" indent="0" fontAlgn="auto">
              <a:spcBef>
                <a:spcPts val="0"/>
              </a:spcBef>
              <a:spcAft>
                <a:spcPts val="0"/>
              </a:spcAft>
              <a:buClrTx/>
              <a:buSzTx/>
              <a:buNone/>
            </a:pPr>
            <a:endParaRPr lang="en-US" sz="375" b="1">
              <a:solidFill>
                <a:srgbClr val="00AEEF"/>
              </a:solidFill>
            </a:endParaRPr>
          </a:p>
        </p:txBody>
      </p:sp>
      <p:cxnSp>
        <p:nvCxnSpPr>
          <p:cNvPr id="225" name="Straight Connector 224">
            <a:extLst>
              <a:ext uri="{FF2B5EF4-FFF2-40B4-BE49-F238E27FC236}">
                <a16:creationId xmlns:a16="http://schemas.microsoft.com/office/drawing/2014/main" id="{CDFD3323-BA34-4047-A16D-A7BD525645D6}"/>
              </a:ext>
            </a:extLst>
          </p:cNvPr>
          <p:cNvCxnSpPr>
            <a:cxnSpLocks/>
          </p:cNvCxnSpPr>
          <p:nvPr/>
        </p:nvCxnSpPr>
        <p:spPr>
          <a:xfrm flipH="1">
            <a:off x="685802" y="2690538"/>
            <a:ext cx="7307883" cy="0"/>
          </a:xfrm>
          <a:prstGeom prst="line">
            <a:avLst/>
          </a:prstGeom>
          <a:ln w="38100">
            <a:gradFill>
              <a:gsLst>
                <a:gs pos="15000">
                  <a:schemeClr val="accent1"/>
                </a:gs>
                <a:gs pos="80000">
                  <a:schemeClr val="tx2"/>
                </a:gs>
                <a:gs pos="100000">
                  <a:schemeClr val="tx1"/>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222" name="Group 221">
            <a:extLst>
              <a:ext uri="{FF2B5EF4-FFF2-40B4-BE49-F238E27FC236}">
                <a16:creationId xmlns:a16="http://schemas.microsoft.com/office/drawing/2014/main" id="{4CA9E42E-CBB7-3A4F-8179-7AF2A31C3E18}"/>
              </a:ext>
            </a:extLst>
          </p:cNvPr>
          <p:cNvGrpSpPr/>
          <p:nvPr/>
        </p:nvGrpSpPr>
        <p:grpSpPr>
          <a:xfrm>
            <a:off x="2157555" y="2351858"/>
            <a:ext cx="677360" cy="677360"/>
            <a:chOff x="192971" y="2197689"/>
            <a:chExt cx="1383711" cy="1383711"/>
          </a:xfrm>
        </p:grpSpPr>
        <p:sp>
          <p:nvSpPr>
            <p:cNvPr id="52" name="Oval 51">
              <a:extLst>
                <a:ext uri="{FF2B5EF4-FFF2-40B4-BE49-F238E27FC236}">
                  <a16:creationId xmlns:a16="http://schemas.microsoft.com/office/drawing/2014/main" id="{E2045E72-5E55-0845-AD86-D832A3431940}"/>
                </a:ext>
              </a:extLst>
            </p:cNvPr>
            <p:cNvSpPr/>
            <p:nvPr/>
          </p:nvSpPr>
          <p:spPr>
            <a:xfrm>
              <a:off x="192971" y="2197689"/>
              <a:ext cx="1383711" cy="138371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D0F71EFA-1FE6-C04E-B9C2-610923EA93FB}"/>
                </a:ext>
              </a:extLst>
            </p:cNvPr>
            <p:cNvSpPr/>
            <p:nvPr/>
          </p:nvSpPr>
          <p:spPr>
            <a:xfrm>
              <a:off x="283445" y="2288163"/>
              <a:ext cx="1202765" cy="1202765"/>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7" name="Lightbulb Icon">
              <a:extLst>
                <a:ext uri="{FF2B5EF4-FFF2-40B4-BE49-F238E27FC236}">
                  <a16:creationId xmlns:a16="http://schemas.microsoft.com/office/drawing/2014/main" id="{E7F6C905-B282-774A-A43C-2DFB38C3A50E}"/>
                </a:ext>
              </a:extLst>
            </p:cNvPr>
            <p:cNvGrpSpPr/>
            <p:nvPr/>
          </p:nvGrpSpPr>
          <p:grpSpPr>
            <a:xfrm>
              <a:off x="494179" y="2479262"/>
              <a:ext cx="773953" cy="305595"/>
              <a:chOff x="9293377" y="1710177"/>
              <a:chExt cx="1967505" cy="776866"/>
            </a:xfrm>
          </p:grpSpPr>
          <p:cxnSp>
            <p:nvCxnSpPr>
              <p:cNvPr id="74" name="Straight Connector 73">
                <a:extLst>
                  <a:ext uri="{FF2B5EF4-FFF2-40B4-BE49-F238E27FC236}">
                    <a16:creationId xmlns:a16="http://schemas.microsoft.com/office/drawing/2014/main" id="{1B7F59D8-A314-9446-AAE4-C4C53CF3A7B4}"/>
                  </a:ext>
                </a:extLst>
              </p:cNvPr>
              <p:cNvCxnSpPr>
                <a:cxnSpLocks/>
              </p:cNvCxnSpPr>
              <p:nvPr/>
            </p:nvCxnSpPr>
            <p:spPr>
              <a:xfrm>
                <a:off x="10283844" y="1710177"/>
                <a:ext cx="0" cy="169423"/>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F791DAF-0CD9-D94A-8C90-9206C29A5A77}"/>
                  </a:ext>
                </a:extLst>
              </p:cNvPr>
              <p:cNvCxnSpPr>
                <a:cxnSpLocks/>
              </p:cNvCxnSpPr>
              <p:nvPr/>
            </p:nvCxnSpPr>
            <p:spPr>
              <a:xfrm flipH="1">
                <a:off x="10798194" y="1968500"/>
                <a:ext cx="114281" cy="11747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254B9D-CAE2-5746-9AC0-45F06635E302}"/>
                  </a:ext>
                </a:extLst>
              </p:cNvPr>
              <p:cNvCxnSpPr>
                <a:cxnSpLocks/>
              </p:cNvCxnSpPr>
              <p:nvPr/>
            </p:nvCxnSpPr>
            <p:spPr>
              <a:xfrm>
                <a:off x="9639319" y="1968500"/>
                <a:ext cx="114281" cy="11747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297B1FB-04CC-DD45-AD45-C92D365BF5BE}"/>
                  </a:ext>
                </a:extLst>
              </p:cNvPr>
              <p:cNvCxnSpPr>
                <a:cxnSpLocks/>
              </p:cNvCxnSpPr>
              <p:nvPr/>
            </p:nvCxnSpPr>
            <p:spPr>
              <a:xfrm rot="5400000">
                <a:off x="11176170" y="2402327"/>
                <a:ext cx="0" cy="16942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86074B4-2811-554F-8C27-EE3DA8F3EB0D}"/>
                  </a:ext>
                </a:extLst>
              </p:cNvPr>
              <p:cNvCxnSpPr>
                <a:cxnSpLocks/>
              </p:cNvCxnSpPr>
              <p:nvPr/>
            </p:nvCxnSpPr>
            <p:spPr>
              <a:xfrm rot="5400000">
                <a:off x="9378089" y="2402331"/>
                <a:ext cx="0" cy="169424"/>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1" name="Group 220">
            <a:extLst>
              <a:ext uri="{FF2B5EF4-FFF2-40B4-BE49-F238E27FC236}">
                <a16:creationId xmlns:a16="http://schemas.microsoft.com/office/drawing/2014/main" id="{DBF244DE-060E-1843-A720-4568485367AB}"/>
              </a:ext>
            </a:extLst>
          </p:cNvPr>
          <p:cNvGrpSpPr/>
          <p:nvPr/>
        </p:nvGrpSpPr>
        <p:grpSpPr>
          <a:xfrm>
            <a:off x="4966873" y="2351858"/>
            <a:ext cx="677360" cy="677360"/>
            <a:chOff x="4234550" y="2197689"/>
            <a:chExt cx="1383711" cy="1383711"/>
          </a:xfrm>
        </p:grpSpPr>
        <p:sp>
          <p:nvSpPr>
            <p:cNvPr id="179" name="Oval 178">
              <a:extLst>
                <a:ext uri="{FF2B5EF4-FFF2-40B4-BE49-F238E27FC236}">
                  <a16:creationId xmlns:a16="http://schemas.microsoft.com/office/drawing/2014/main" id="{AA61A622-0723-4941-9302-B2B36F54F3FD}"/>
                </a:ext>
              </a:extLst>
            </p:cNvPr>
            <p:cNvSpPr/>
            <p:nvPr/>
          </p:nvSpPr>
          <p:spPr>
            <a:xfrm>
              <a:off x="4234550" y="2197689"/>
              <a:ext cx="1383711" cy="138371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Oval 179">
              <a:extLst>
                <a:ext uri="{FF2B5EF4-FFF2-40B4-BE49-F238E27FC236}">
                  <a16:creationId xmlns:a16="http://schemas.microsoft.com/office/drawing/2014/main" id="{5302F015-02B4-F644-9C8D-951EFA97A220}"/>
                </a:ext>
              </a:extLst>
            </p:cNvPr>
            <p:cNvSpPr/>
            <p:nvPr/>
          </p:nvSpPr>
          <p:spPr>
            <a:xfrm>
              <a:off x="4325023" y="2288162"/>
              <a:ext cx="1202765" cy="1202765"/>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0" name="Group 219">
            <a:extLst>
              <a:ext uri="{FF2B5EF4-FFF2-40B4-BE49-F238E27FC236}">
                <a16:creationId xmlns:a16="http://schemas.microsoft.com/office/drawing/2014/main" id="{C2DFC5F5-5BEF-0B4A-95FE-0450A1FDBA3A}"/>
              </a:ext>
            </a:extLst>
          </p:cNvPr>
          <p:cNvGrpSpPr/>
          <p:nvPr/>
        </p:nvGrpSpPr>
        <p:grpSpPr>
          <a:xfrm>
            <a:off x="7853928" y="2351858"/>
            <a:ext cx="677360" cy="677360"/>
            <a:chOff x="8064305" y="2197689"/>
            <a:chExt cx="1383711" cy="1383711"/>
          </a:xfrm>
        </p:grpSpPr>
        <p:sp>
          <p:nvSpPr>
            <p:cNvPr id="196" name="Oval 195">
              <a:extLst>
                <a:ext uri="{FF2B5EF4-FFF2-40B4-BE49-F238E27FC236}">
                  <a16:creationId xmlns:a16="http://schemas.microsoft.com/office/drawing/2014/main" id="{F95B1739-C30C-5643-8793-A7A926EC5CFA}"/>
                </a:ext>
              </a:extLst>
            </p:cNvPr>
            <p:cNvSpPr/>
            <p:nvPr/>
          </p:nvSpPr>
          <p:spPr>
            <a:xfrm>
              <a:off x="8064305" y="2197689"/>
              <a:ext cx="1383711" cy="138371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0C839124-49F3-8247-A7F1-CF88522364FF}"/>
                </a:ext>
              </a:extLst>
            </p:cNvPr>
            <p:cNvSpPr/>
            <p:nvPr/>
          </p:nvSpPr>
          <p:spPr>
            <a:xfrm>
              <a:off x="8154778" y="2288162"/>
              <a:ext cx="1202765" cy="1202765"/>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4" name="Text Placeholder 3">
            <a:extLst>
              <a:ext uri="{FF2B5EF4-FFF2-40B4-BE49-F238E27FC236}">
                <a16:creationId xmlns:a16="http://schemas.microsoft.com/office/drawing/2014/main" id="{A9CB5736-2D8E-0349-93D0-5169A4C0F080}"/>
              </a:ext>
            </a:extLst>
          </p:cNvPr>
          <p:cNvSpPr txBox="1">
            <a:spLocks/>
          </p:cNvSpPr>
          <p:nvPr/>
        </p:nvSpPr>
        <p:spPr>
          <a:xfrm>
            <a:off x="626930" y="2216826"/>
            <a:ext cx="1572602" cy="487767"/>
          </a:xfrm>
          <a:prstGeom prst="rect">
            <a:avLst/>
          </a:prstGeom>
        </p:spPr>
        <p:txBody>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None/>
            </a:pPr>
            <a:r>
              <a:rPr lang="en-US" sz="2400">
                <a:solidFill>
                  <a:srgbClr val="0083C2"/>
                </a:solidFill>
                <a:latin typeface="Garamond" panose="02020404030301010803" pitchFamily="18" charset="0"/>
              </a:rPr>
              <a:t>Pre-Mayo</a:t>
            </a:r>
          </a:p>
        </p:txBody>
      </p:sp>
      <p:sp>
        <p:nvSpPr>
          <p:cNvPr id="227" name="Text Placeholder 3">
            <a:extLst>
              <a:ext uri="{FF2B5EF4-FFF2-40B4-BE49-F238E27FC236}">
                <a16:creationId xmlns:a16="http://schemas.microsoft.com/office/drawing/2014/main" id="{8241F37C-D8D7-4641-BC67-0B694B982E5D}"/>
              </a:ext>
            </a:extLst>
          </p:cNvPr>
          <p:cNvSpPr txBox="1">
            <a:spLocks/>
          </p:cNvSpPr>
          <p:nvPr/>
        </p:nvSpPr>
        <p:spPr>
          <a:xfrm>
            <a:off x="3449486" y="2216826"/>
            <a:ext cx="1646489" cy="487767"/>
          </a:xfrm>
          <a:prstGeom prst="rect">
            <a:avLst/>
          </a:prstGeom>
        </p:spPr>
        <p:txBody>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None/>
            </a:pPr>
            <a:r>
              <a:rPr lang="en-US" sz="2625">
                <a:solidFill>
                  <a:schemeClr val="tx2"/>
                </a:solidFill>
                <a:latin typeface="Garamond" panose="02020404030301010803" pitchFamily="18" charset="0"/>
              </a:rPr>
              <a:t>Mayo Visit</a:t>
            </a:r>
          </a:p>
        </p:txBody>
      </p:sp>
      <p:sp>
        <p:nvSpPr>
          <p:cNvPr id="228" name="Text Placeholder 3">
            <a:extLst>
              <a:ext uri="{FF2B5EF4-FFF2-40B4-BE49-F238E27FC236}">
                <a16:creationId xmlns:a16="http://schemas.microsoft.com/office/drawing/2014/main" id="{D283A3E8-3BDB-D447-AFCC-8A9C26214E44}"/>
              </a:ext>
            </a:extLst>
          </p:cNvPr>
          <p:cNvSpPr txBox="1">
            <a:spLocks/>
          </p:cNvSpPr>
          <p:nvPr/>
        </p:nvSpPr>
        <p:spPr>
          <a:xfrm>
            <a:off x="6324961" y="2216826"/>
            <a:ext cx="1616246" cy="487767"/>
          </a:xfrm>
          <a:prstGeom prst="rect">
            <a:avLst/>
          </a:prstGeom>
        </p:spPr>
        <p:txBody>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None/>
            </a:pPr>
            <a:r>
              <a:rPr lang="en-US" sz="2625">
                <a:latin typeface="Garamond" panose="02020404030301010803" pitchFamily="18" charset="0"/>
              </a:rPr>
              <a:t>Post-Mayo</a:t>
            </a:r>
          </a:p>
        </p:txBody>
      </p:sp>
      <p:grpSp>
        <p:nvGrpSpPr>
          <p:cNvPr id="251" name="Arrow to PH2">
            <a:extLst>
              <a:ext uri="{FF2B5EF4-FFF2-40B4-BE49-F238E27FC236}">
                <a16:creationId xmlns:a16="http://schemas.microsoft.com/office/drawing/2014/main" id="{ECDF84DD-84B5-DD43-9E16-9FE454D0A8F1}"/>
              </a:ext>
            </a:extLst>
          </p:cNvPr>
          <p:cNvGrpSpPr/>
          <p:nvPr/>
        </p:nvGrpSpPr>
        <p:grpSpPr>
          <a:xfrm>
            <a:off x="2827092" y="3793607"/>
            <a:ext cx="617158" cy="840270"/>
            <a:chOff x="3769455" y="4223116"/>
            <a:chExt cx="822877" cy="1056463"/>
          </a:xfrm>
        </p:grpSpPr>
        <p:sp>
          <p:nvSpPr>
            <p:cNvPr id="240" name="Chevron 239">
              <a:extLst>
                <a:ext uri="{FF2B5EF4-FFF2-40B4-BE49-F238E27FC236}">
                  <a16:creationId xmlns:a16="http://schemas.microsoft.com/office/drawing/2014/main" id="{B8572571-CA72-894E-AC00-FB2C2DFDCB04}"/>
                </a:ext>
              </a:extLst>
            </p:cNvPr>
            <p:cNvSpPr/>
            <p:nvPr/>
          </p:nvSpPr>
          <p:spPr>
            <a:xfrm>
              <a:off x="3939646" y="4223116"/>
              <a:ext cx="652686" cy="1056463"/>
            </a:xfrm>
            <a:prstGeom prst="chevron">
              <a:avLst>
                <a:gd name="adj" fmla="val 5885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4" name="Triangle 243">
              <a:extLst>
                <a:ext uri="{FF2B5EF4-FFF2-40B4-BE49-F238E27FC236}">
                  <a16:creationId xmlns:a16="http://schemas.microsoft.com/office/drawing/2014/main" id="{DE7BF9DB-4057-FE40-8F68-EDD5AC0746FC}"/>
                </a:ext>
              </a:extLst>
            </p:cNvPr>
            <p:cNvSpPr/>
            <p:nvPr/>
          </p:nvSpPr>
          <p:spPr>
            <a:xfrm rot="5400000">
              <a:off x="3438548" y="4554023"/>
              <a:ext cx="1056463" cy="394649"/>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2" name="Arrow to PH3">
            <a:extLst>
              <a:ext uri="{FF2B5EF4-FFF2-40B4-BE49-F238E27FC236}">
                <a16:creationId xmlns:a16="http://schemas.microsoft.com/office/drawing/2014/main" id="{E3C61D85-5DD4-7347-B6FB-6488A260694C}"/>
              </a:ext>
            </a:extLst>
          </p:cNvPr>
          <p:cNvGrpSpPr/>
          <p:nvPr/>
        </p:nvGrpSpPr>
        <p:grpSpPr>
          <a:xfrm>
            <a:off x="5708455" y="3793607"/>
            <a:ext cx="617158" cy="840270"/>
            <a:chOff x="7582698" y="4223116"/>
            <a:chExt cx="822877" cy="1056463"/>
          </a:xfrm>
        </p:grpSpPr>
        <p:sp>
          <p:nvSpPr>
            <p:cNvPr id="248" name="Chevron 247">
              <a:extLst>
                <a:ext uri="{FF2B5EF4-FFF2-40B4-BE49-F238E27FC236}">
                  <a16:creationId xmlns:a16="http://schemas.microsoft.com/office/drawing/2014/main" id="{6FF7619D-4060-C24E-84E1-69CD34F1242F}"/>
                </a:ext>
              </a:extLst>
            </p:cNvPr>
            <p:cNvSpPr/>
            <p:nvPr/>
          </p:nvSpPr>
          <p:spPr>
            <a:xfrm>
              <a:off x="7752889" y="4223116"/>
              <a:ext cx="652686" cy="1056463"/>
            </a:xfrm>
            <a:prstGeom prst="chevron">
              <a:avLst>
                <a:gd name="adj" fmla="val 5885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9" name="Triangle 248">
              <a:extLst>
                <a:ext uri="{FF2B5EF4-FFF2-40B4-BE49-F238E27FC236}">
                  <a16:creationId xmlns:a16="http://schemas.microsoft.com/office/drawing/2014/main" id="{EE4F30BD-E848-994D-B462-53941890B558}"/>
                </a:ext>
              </a:extLst>
            </p:cNvPr>
            <p:cNvSpPr/>
            <p:nvPr/>
          </p:nvSpPr>
          <p:spPr>
            <a:xfrm rot="5400000">
              <a:off x="7251791" y="4554023"/>
              <a:ext cx="1056463" cy="394649"/>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6" name="TextBox 65">
            <a:extLst>
              <a:ext uri="{FF2B5EF4-FFF2-40B4-BE49-F238E27FC236}">
                <a16:creationId xmlns:a16="http://schemas.microsoft.com/office/drawing/2014/main" id="{514AC695-0778-4DAB-90F1-86E1DEB1F359}"/>
              </a:ext>
            </a:extLst>
          </p:cNvPr>
          <p:cNvSpPr txBox="1"/>
          <p:nvPr/>
        </p:nvSpPr>
        <p:spPr>
          <a:xfrm>
            <a:off x="686431" y="2750965"/>
            <a:ext cx="1237272" cy="276999"/>
          </a:xfrm>
          <a:prstGeom prst="rect">
            <a:avLst/>
          </a:prstGeom>
          <a:solidFill>
            <a:srgbClr val="0083C2"/>
          </a:solidFill>
        </p:spPr>
        <p:txBody>
          <a:bodyPr wrap="square" rtlCol="0">
            <a:spAutoFit/>
          </a:bodyPr>
          <a:lstStyle/>
          <a:p>
            <a:pPr algn="ctr"/>
            <a:r>
              <a:rPr lang="en-US" sz="1200">
                <a:solidFill>
                  <a:schemeClr val="bg1"/>
                </a:solidFill>
              </a:rPr>
              <a:t>Identification</a:t>
            </a:r>
          </a:p>
        </p:txBody>
      </p:sp>
      <p:sp>
        <p:nvSpPr>
          <p:cNvPr id="67" name="TextBox 66">
            <a:extLst>
              <a:ext uri="{FF2B5EF4-FFF2-40B4-BE49-F238E27FC236}">
                <a16:creationId xmlns:a16="http://schemas.microsoft.com/office/drawing/2014/main" id="{642C9385-D85B-461B-B151-9BF11C47AD37}"/>
              </a:ext>
            </a:extLst>
          </p:cNvPr>
          <p:cNvSpPr txBox="1"/>
          <p:nvPr/>
        </p:nvSpPr>
        <p:spPr>
          <a:xfrm>
            <a:off x="3554261" y="2750965"/>
            <a:ext cx="1237272" cy="276999"/>
          </a:xfrm>
          <a:prstGeom prst="rect">
            <a:avLst/>
          </a:prstGeom>
          <a:solidFill>
            <a:schemeClr val="tx2"/>
          </a:solidFill>
        </p:spPr>
        <p:txBody>
          <a:bodyPr wrap="square" rtlCol="0">
            <a:spAutoFit/>
          </a:bodyPr>
          <a:lstStyle/>
          <a:p>
            <a:pPr algn="ctr"/>
            <a:r>
              <a:rPr lang="en-US" sz="1200">
                <a:solidFill>
                  <a:schemeClr val="bg1"/>
                </a:solidFill>
              </a:rPr>
              <a:t>Problem Solve</a:t>
            </a:r>
          </a:p>
        </p:txBody>
      </p:sp>
      <p:sp>
        <p:nvSpPr>
          <p:cNvPr id="68" name="TextBox 67">
            <a:extLst>
              <a:ext uri="{FF2B5EF4-FFF2-40B4-BE49-F238E27FC236}">
                <a16:creationId xmlns:a16="http://schemas.microsoft.com/office/drawing/2014/main" id="{1933B070-59FB-4567-BA67-D2FBFE8246C4}"/>
              </a:ext>
            </a:extLst>
          </p:cNvPr>
          <p:cNvSpPr txBox="1"/>
          <p:nvPr/>
        </p:nvSpPr>
        <p:spPr>
          <a:xfrm>
            <a:off x="6420691" y="2750965"/>
            <a:ext cx="1237272" cy="276999"/>
          </a:xfrm>
          <a:prstGeom prst="rect">
            <a:avLst/>
          </a:prstGeom>
          <a:solidFill>
            <a:schemeClr val="tx1"/>
          </a:solidFill>
        </p:spPr>
        <p:txBody>
          <a:bodyPr wrap="square" rtlCol="0">
            <a:spAutoFit/>
          </a:bodyPr>
          <a:lstStyle/>
          <a:p>
            <a:pPr algn="ctr"/>
            <a:r>
              <a:rPr lang="en-US" sz="1200">
                <a:solidFill>
                  <a:schemeClr val="bg1"/>
                </a:solidFill>
              </a:rPr>
              <a:t>Follow Up</a:t>
            </a:r>
          </a:p>
        </p:txBody>
      </p:sp>
      <p:sp>
        <p:nvSpPr>
          <p:cNvPr id="70" name="PH 1 Content">
            <a:extLst>
              <a:ext uri="{FF2B5EF4-FFF2-40B4-BE49-F238E27FC236}">
                <a16:creationId xmlns:a16="http://schemas.microsoft.com/office/drawing/2014/main" id="{B6B58DD5-FCA9-4182-8C01-DC7BDB7EBC5D}"/>
              </a:ext>
            </a:extLst>
          </p:cNvPr>
          <p:cNvSpPr txBox="1">
            <a:spLocks/>
          </p:cNvSpPr>
          <p:nvPr/>
        </p:nvSpPr>
        <p:spPr>
          <a:xfrm>
            <a:off x="3560759" y="3071152"/>
            <a:ext cx="2147083" cy="2609513"/>
          </a:xfrm>
          <a:prstGeom prst="rect">
            <a:avLst/>
          </a:prstGeom>
          <a:solidFill>
            <a:schemeClr val="bg2">
              <a:alpha val="20000"/>
            </a:schemeClr>
          </a:solidFill>
        </p:spPr>
        <p:txBody>
          <a:bodyPr wrap="square" lIns="171450" tIns="137160" rIns="171450" bIns="137160">
            <a:noAutofit/>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750" b="1">
                <a:solidFill>
                  <a:schemeClr val="tx2"/>
                </a:solidFill>
              </a:rPr>
              <a:t>Trips varies by condition need but average is 3 – 7 days</a:t>
            </a:r>
          </a:p>
          <a:p>
            <a:pPr marL="0" indent="0">
              <a:spcBef>
                <a:spcPts val="0"/>
              </a:spcBef>
              <a:spcAft>
                <a:spcPts val="0"/>
              </a:spcAft>
              <a:buNone/>
            </a:pPr>
            <a:endParaRPr lang="en-US" sz="750" b="1">
              <a:solidFill>
                <a:schemeClr val="accent1"/>
              </a:solidFill>
            </a:endParaRPr>
          </a:p>
          <a:p>
            <a:pPr marL="0" indent="0">
              <a:spcBef>
                <a:spcPts val="0"/>
              </a:spcBef>
              <a:spcAft>
                <a:spcPts val="0"/>
              </a:spcAft>
              <a:buNone/>
            </a:pPr>
            <a:r>
              <a:rPr lang="en-US" sz="750" b="1">
                <a:solidFill>
                  <a:schemeClr val="tx2"/>
                </a:solidFill>
              </a:rPr>
              <a:t>7.) Member visits one of the Mayo Facilities:</a:t>
            </a:r>
            <a:endParaRPr lang="en-US" sz="375" b="1">
              <a:solidFill>
                <a:schemeClr val="tx2"/>
              </a:solidFill>
            </a:endParaRPr>
          </a:p>
          <a:p>
            <a:pPr marL="85725" indent="-85725">
              <a:spcBef>
                <a:spcPts val="0"/>
              </a:spcBef>
              <a:spcAft>
                <a:spcPts val="0"/>
              </a:spcAft>
              <a:buFont typeface="Wingdings" panose="05000000000000000000" pitchFamily="2" charset="2"/>
              <a:buChar char="§"/>
            </a:pPr>
            <a:r>
              <a:rPr lang="en-US" sz="600"/>
              <a:t>Phoenix, Arizona</a:t>
            </a:r>
          </a:p>
          <a:p>
            <a:pPr marL="85725" indent="-85725">
              <a:spcBef>
                <a:spcPts val="0"/>
              </a:spcBef>
              <a:spcAft>
                <a:spcPts val="0"/>
              </a:spcAft>
              <a:buFont typeface="Wingdings" panose="05000000000000000000" pitchFamily="2" charset="2"/>
              <a:buChar char="§"/>
            </a:pPr>
            <a:r>
              <a:rPr lang="en-US" sz="600"/>
              <a:t>Jacksonville, Florida</a:t>
            </a:r>
          </a:p>
          <a:p>
            <a:pPr marL="85725" indent="-85725">
              <a:spcBef>
                <a:spcPts val="0"/>
              </a:spcBef>
              <a:spcAft>
                <a:spcPts val="0"/>
              </a:spcAft>
              <a:buFont typeface="Wingdings" panose="05000000000000000000" pitchFamily="2" charset="2"/>
              <a:buChar char="§"/>
            </a:pPr>
            <a:r>
              <a:rPr lang="en-US" sz="600"/>
              <a:t>Rochester, Minnesota</a:t>
            </a:r>
          </a:p>
          <a:p>
            <a:pPr marL="0" indent="0">
              <a:spcBef>
                <a:spcPts val="0"/>
              </a:spcBef>
              <a:spcAft>
                <a:spcPts val="0"/>
              </a:spcAft>
              <a:buNone/>
            </a:pPr>
            <a:endParaRPr lang="en-US" sz="375" b="1">
              <a:solidFill>
                <a:schemeClr val="tx2"/>
              </a:solidFill>
            </a:endParaRPr>
          </a:p>
          <a:p>
            <a:pPr marL="0" indent="0">
              <a:spcBef>
                <a:spcPts val="0"/>
              </a:spcBef>
              <a:spcAft>
                <a:spcPts val="0"/>
              </a:spcAft>
              <a:buNone/>
            </a:pPr>
            <a:r>
              <a:rPr lang="en-US" sz="675" b="1">
                <a:solidFill>
                  <a:schemeClr val="tx2"/>
                </a:solidFill>
              </a:rPr>
              <a:t>8.) Once there, member will meet with complex care team who will help member through process at Mayo</a:t>
            </a:r>
            <a:endParaRPr lang="en-US" sz="300" b="1">
              <a:solidFill>
                <a:schemeClr val="tx2"/>
              </a:solidFill>
            </a:endParaRPr>
          </a:p>
          <a:p>
            <a:pPr marL="85725" indent="-85725">
              <a:spcBef>
                <a:spcPts val="0"/>
              </a:spcBef>
              <a:spcAft>
                <a:spcPts val="0"/>
              </a:spcAft>
              <a:buFont typeface="Wingdings" panose="05000000000000000000" pitchFamily="2" charset="2"/>
              <a:buChar char="§"/>
            </a:pPr>
            <a:r>
              <a:rPr lang="en-US" sz="600"/>
              <a:t>Visit could include meetings with multiple specialists focused on identifying underlying cause</a:t>
            </a:r>
          </a:p>
          <a:p>
            <a:pPr marL="85725" indent="-85725">
              <a:spcBef>
                <a:spcPts val="0"/>
              </a:spcBef>
              <a:spcAft>
                <a:spcPts val="0"/>
              </a:spcAft>
              <a:buFont typeface="Wingdings" panose="05000000000000000000" pitchFamily="2" charset="2"/>
              <a:buChar char="§"/>
            </a:pPr>
            <a:r>
              <a:rPr lang="en-US" sz="600"/>
              <a:t>Findings will be communicated to member</a:t>
            </a:r>
          </a:p>
          <a:p>
            <a:pPr marL="0" indent="0">
              <a:spcBef>
                <a:spcPts val="0"/>
              </a:spcBef>
              <a:spcAft>
                <a:spcPts val="0"/>
              </a:spcAft>
              <a:buNone/>
            </a:pPr>
            <a:endParaRPr lang="en-US" sz="375"/>
          </a:p>
          <a:p>
            <a:pPr marL="0" indent="0">
              <a:spcBef>
                <a:spcPts val="0"/>
              </a:spcBef>
              <a:spcAft>
                <a:spcPts val="0"/>
              </a:spcAft>
              <a:buNone/>
            </a:pPr>
            <a:endParaRPr lang="en-US" sz="300" b="1">
              <a:solidFill>
                <a:schemeClr val="tx2"/>
              </a:solidFill>
            </a:endParaRPr>
          </a:p>
          <a:p>
            <a:pPr marL="0" indent="0">
              <a:spcBef>
                <a:spcPts val="0"/>
              </a:spcBef>
              <a:spcAft>
                <a:spcPts val="0"/>
              </a:spcAft>
              <a:buNone/>
            </a:pPr>
            <a:r>
              <a:rPr lang="en-US" sz="750" b="1">
                <a:solidFill>
                  <a:schemeClr val="tx2"/>
                </a:solidFill>
              </a:rPr>
              <a:t>9.) Member will receive developed treatment plan based on findings</a:t>
            </a:r>
          </a:p>
          <a:p>
            <a:pPr marL="0" indent="0">
              <a:spcBef>
                <a:spcPts val="0"/>
              </a:spcBef>
              <a:spcAft>
                <a:spcPts val="0"/>
              </a:spcAft>
              <a:buNone/>
            </a:pPr>
            <a:endParaRPr lang="en-US" sz="525"/>
          </a:p>
          <a:p>
            <a:pPr marL="0" indent="0">
              <a:spcBef>
                <a:spcPts val="0"/>
              </a:spcBef>
              <a:spcAft>
                <a:spcPts val="0"/>
              </a:spcAft>
              <a:buNone/>
            </a:pPr>
            <a:endParaRPr lang="en-US" sz="375" b="1">
              <a:solidFill>
                <a:schemeClr val="accent1"/>
              </a:solidFill>
            </a:endParaRPr>
          </a:p>
        </p:txBody>
      </p:sp>
      <p:pic>
        <p:nvPicPr>
          <p:cNvPr id="4" name="Graphic 3" descr="Magnifying glass">
            <a:extLst>
              <a:ext uri="{FF2B5EF4-FFF2-40B4-BE49-F238E27FC236}">
                <a16:creationId xmlns:a16="http://schemas.microsoft.com/office/drawing/2014/main" id="{F0BAFDB3-E7B5-4DF2-B241-A1E2922BAC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5779" y="2531891"/>
            <a:ext cx="382436" cy="382436"/>
          </a:xfrm>
          <a:prstGeom prst="rect">
            <a:avLst/>
          </a:prstGeom>
        </p:spPr>
      </p:pic>
      <p:pic>
        <p:nvPicPr>
          <p:cNvPr id="6" name="Graphic 5" descr="User">
            <a:extLst>
              <a:ext uri="{FF2B5EF4-FFF2-40B4-BE49-F238E27FC236}">
                <a16:creationId xmlns:a16="http://schemas.microsoft.com/office/drawing/2014/main" id="{1FAF6917-A384-4AFF-9E40-9CC10ADB6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0128" y="2591412"/>
            <a:ext cx="178594" cy="178594"/>
          </a:xfrm>
          <a:prstGeom prst="rect">
            <a:avLst/>
          </a:prstGeom>
        </p:spPr>
      </p:pic>
      <p:pic>
        <p:nvPicPr>
          <p:cNvPr id="8" name="Graphic 7" descr="Hospital">
            <a:extLst>
              <a:ext uri="{FF2B5EF4-FFF2-40B4-BE49-F238E27FC236}">
                <a16:creationId xmlns:a16="http://schemas.microsoft.com/office/drawing/2014/main" id="{90A880B6-427A-4EF9-A7BC-C92D2A3C3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46553" y="2421709"/>
            <a:ext cx="518000" cy="518000"/>
          </a:xfrm>
          <a:prstGeom prst="rect">
            <a:avLst/>
          </a:prstGeom>
        </p:spPr>
      </p:pic>
      <p:pic>
        <p:nvPicPr>
          <p:cNvPr id="12" name="Graphic 11" descr="Smiling face with no fill">
            <a:extLst>
              <a:ext uri="{FF2B5EF4-FFF2-40B4-BE49-F238E27FC236}">
                <a16:creationId xmlns:a16="http://schemas.microsoft.com/office/drawing/2014/main" id="{72741F5D-0245-42D3-A5DC-B5DFFAC0A3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79397" y="2472654"/>
            <a:ext cx="435769" cy="435769"/>
          </a:xfrm>
          <a:prstGeom prst="rect">
            <a:avLst/>
          </a:prstGeom>
        </p:spPr>
      </p:pic>
    </p:spTree>
    <p:extLst>
      <p:ext uri="{BB962C8B-B14F-4D97-AF65-F5344CB8AC3E}">
        <p14:creationId xmlns:p14="http://schemas.microsoft.com/office/powerpoint/2010/main" val="23962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p:tgtEl>
                                          <p:spTgt spid="222"/>
                                        </p:tgtEl>
                                        <p:attrNameLst>
                                          <p:attrName>ppt_y</p:attrName>
                                        </p:attrNameLst>
                                      </p:cBhvr>
                                      <p:tavLst>
                                        <p:tav tm="0">
                                          <p:val>
                                            <p:strVal val="#ppt_y+#ppt_h*1.125000"/>
                                          </p:val>
                                        </p:tav>
                                        <p:tav tm="100000">
                                          <p:val>
                                            <p:strVal val="#ppt_y"/>
                                          </p:val>
                                        </p:tav>
                                      </p:tavLst>
                                    </p:anim>
                                    <p:animEffect transition="in" filter="wipe(up)">
                                      <p:cBhvr>
                                        <p:cTn id="8" dur="500"/>
                                        <p:tgtEl>
                                          <p:spTgt spid="222"/>
                                        </p:tgtEl>
                                      </p:cBhvr>
                                    </p:animEffect>
                                  </p:childTnLst>
                                </p:cTn>
                              </p:par>
                              <p:par>
                                <p:cTn id="9" presetID="12" presetClass="entr" presetSubtype="4" fill="hold" nodeType="withEffect">
                                  <p:stCondLst>
                                    <p:cond delay="500"/>
                                  </p:stCondLst>
                                  <p:childTnLst>
                                    <p:set>
                                      <p:cBhvr>
                                        <p:cTn id="10" dur="1" fill="hold">
                                          <p:stCondLst>
                                            <p:cond delay="0"/>
                                          </p:stCondLst>
                                        </p:cTn>
                                        <p:tgtEl>
                                          <p:spTgt spid="221"/>
                                        </p:tgtEl>
                                        <p:attrNameLst>
                                          <p:attrName>style.visibility</p:attrName>
                                        </p:attrNameLst>
                                      </p:cBhvr>
                                      <p:to>
                                        <p:strVal val="visible"/>
                                      </p:to>
                                    </p:set>
                                    <p:anim calcmode="lin" valueType="num">
                                      <p:cBhvr additive="base">
                                        <p:cTn id="11" dur="500"/>
                                        <p:tgtEl>
                                          <p:spTgt spid="221"/>
                                        </p:tgtEl>
                                        <p:attrNameLst>
                                          <p:attrName>ppt_y</p:attrName>
                                        </p:attrNameLst>
                                      </p:cBhvr>
                                      <p:tavLst>
                                        <p:tav tm="0">
                                          <p:val>
                                            <p:strVal val="#ppt_y+#ppt_h*1.125000"/>
                                          </p:val>
                                        </p:tav>
                                        <p:tav tm="100000">
                                          <p:val>
                                            <p:strVal val="#ppt_y"/>
                                          </p:val>
                                        </p:tav>
                                      </p:tavLst>
                                    </p:anim>
                                    <p:animEffect transition="in" filter="wipe(up)">
                                      <p:cBhvr>
                                        <p:cTn id="12" dur="500"/>
                                        <p:tgtEl>
                                          <p:spTgt spid="221"/>
                                        </p:tgtEl>
                                      </p:cBhvr>
                                    </p:animEffect>
                                  </p:childTnLst>
                                </p:cTn>
                              </p:par>
                              <p:par>
                                <p:cTn id="13" presetID="12" presetClass="entr" presetSubtype="4" fill="hold" nodeType="withEffect">
                                  <p:stCondLst>
                                    <p:cond delay="100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500"/>
                                        <p:tgtEl>
                                          <p:spTgt spid="220"/>
                                        </p:tgtEl>
                                        <p:attrNameLst>
                                          <p:attrName>ppt_y</p:attrName>
                                        </p:attrNameLst>
                                      </p:cBhvr>
                                      <p:tavLst>
                                        <p:tav tm="0">
                                          <p:val>
                                            <p:strVal val="#ppt_y+#ppt_h*1.125000"/>
                                          </p:val>
                                        </p:tav>
                                        <p:tav tm="100000">
                                          <p:val>
                                            <p:strVal val="#ppt_y"/>
                                          </p:val>
                                        </p:tav>
                                      </p:tavLst>
                                    </p:anim>
                                    <p:animEffect transition="in" filter="wipe(up)">
                                      <p:cBhvr>
                                        <p:cTn id="16"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5137-0A46-4D95-8557-16D5DEE47B5D}"/>
              </a:ext>
            </a:extLst>
          </p:cNvPr>
          <p:cNvSpPr>
            <a:spLocks noGrp="1"/>
          </p:cNvSpPr>
          <p:nvPr>
            <p:ph type="title"/>
          </p:nvPr>
        </p:nvSpPr>
        <p:spPr/>
        <p:txBody>
          <a:bodyPr>
            <a:normAutofit fontScale="90000"/>
          </a:bodyPr>
          <a:lstStyle/>
          <a:p>
            <a:r>
              <a:rPr lang="en-US"/>
              <a:t>Lockton + Mayo = Real Impact</a:t>
            </a:r>
          </a:p>
        </p:txBody>
      </p:sp>
      <p:sp>
        <p:nvSpPr>
          <p:cNvPr id="3" name="Content Placeholder 3">
            <a:extLst>
              <a:ext uri="{FF2B5EF4-FFF2-40B4-BE49-F238E27FC236}">
                <a16:creationId xmlns:a16="http://schemas.microsoft.com/office/drawing/2014/main" id="{AA1EF775-F7C1-475A-9176-7B68B5270412}"/>
              </a:ext>
            </a:extLst>
          </p:cNvPr>
          <p:cNvSpPr txBox="1">
            <a:spLocks/>
          </p:cNvSpPr>
          <p:nvPr/>
        </p:nvSpPr>
        <p:spPr>
          <a:xfrm>
            <a:off x="1424463" y="1318726"/>
            <a:ext cx="7174015" cy="4624127"/>
          </a:xfrm>
          <a:prstGeom prst="rect">
            <a:avLst/>
          </a:prstGeom>
        </p:spPr>
        <p:txBody>
          <a:bodyPr>
            <a:normAutofit/>
          </a:bodyPr>
          <a:lstStyle>
            <a:lvl1pPr marL="257136" indent="-257136" algn="l" defTabSz="342850" rtl="0" eaLnBrk="1" latinLnBrk="0" hangingPunct="1">
              <a:spcBef>
                <a:spcPct val="20000"/>
              </a:spcBef>
              <a:buFont typeface="Arial"/>
              <a:buChar char="•"/>
              <a:defRPr sz="2400" kern="1200">
                <a:solidFill>
                  <a:schemeClr val="tx1"/>
                </a:solidFill>
                <a:latin typeface="Sarabun Regular"/>
                <a:ea typeface="+mn-ea"/>
                <a:cs typeface="Sarabun Regular"/>
              </a:defRPr>
            </a:lvl1pPr>
            <a:lvl2pPr marL="557129" indent="-214281" algn="l" defTabSz="342850" rtl="0" eaLnBrk="1" latinLnBrk="0" hangingPunct="1">
              <a:spcBef>
                <a:spcPct val="20000"/>
              </a:spcBef>
              <a:buFont typeface="Arial"/>
              <a:buChar char="–"/>
              <a:defRPr sz="2100" kern="1200">
                <a:solidFill>
                  <a:schemeClr val="tx1"/>
                </a:solidFill>
                <a:latin typeface="Sarabun Regular"/>
                <a:ea typeface="+mn-ea"/>
                <a:cs typeface="Sarabun Regular"/>
              </a:defRPr>
            </a:lvl2pPr>
            <a:lvl3pPr marL="857121" indent="-171425" algn="l" defTabSz="342850" rtl="0" eaLnBrk="1" latinLnBrk="0" hangingPunct="1">
              <a:spcBef>
                <a:spcPct val="20000"/>
              </a:spcBef>
              <a:buFont typeface="Arial"/>
              <a:buChar char="•"/>
              <a:defRPr sz="1801" kern="1200">
                <a:solidFill>
                  <a:schemeClr val="tx1"/>
                </a:solidFill>
                <a:latin typeface="Sarabun Regular"/>
                <a:ea typeface="+mn-ea"/>
                <a:cs typeface="Sarabun Regular"/>
              </a:defRPr>
            </a:lvl3pPr>
            <a:lvl4pPr marL="1199971" indent="-171425" algn="l" defTabSz="342850" rtl="0" eaLnBrk="1" latinLnBrk="0" hangingPunct="1">
              <a:spcBef>
                <a:spcPct val="20000"/>
              </a:spcBef>
              <a:buFont typeface="Arial"/>
              <a:buChar char="–"/>
              <a:defRPr sz="1500" kern="1200">
                <a:solidFill>
                  <a:schemeClr val="tx1"/>
                </a:solidFill>
                <a:latin typeface="Sarabun Regular"/>
                <a:ea typeface="+mn-ea"/>
                <a:cs typeface="Sarabun Regular"/>
              </a:defRPr>
            </a:lvl4pPr>
            <a:lvl5pPr marL="1542821" indent="-171425" algn="l" defTabSz="342850" rtl="0" eaLnBrk="1" latinLnBrk="0" hangingPunct="1">
              <a:spcBef>
                <a:spcPct val="20000"/>
              </a:spcBef>
              <a:buFont typeface="Arial"/>
              <a:buChar char="»"/>
              <a:defRPr sz="1500" kern="1200">
                <a:solidFill>
                  <a:schemeClr val="tx1"/>
                </a:solidFill>
                <a:latin typeface="Sarabun Regular"/>
                <a:ea typeface="+mn-ea"/>
                <a:cs typeface="Sarabun Regular"/>
              </a:defRPr>
            </a:lvl5pPr>
            <a:lvl6pPr marL="1885669" indent="-171425" algn="l" defTabSz="342850" rtl="0" eaLnBrk="1" latinLnBrk="0" hangingPunct="1">
              <a:spcBef>
                <a:spcPct val="20000"/>
              </a:spcBef>
              <a:buFont typeface="Arial"/>
              <a:buChar char="•"/>
              <a:defRPr sz="1500" kern="1200">
                <a:solidFill>
                  <a:schemeClr val="tx1"/>
                </a:solidFill>
                <a:latin typeface="+mn-lt"/>
                <a:ea typeface="+mn-ea"/>
                <a:cs typeface="+mn-cs"/>
              </a:defRPr>
            </a:lvl6pPr>
            <a:lvl7pPr marL="2228519" indent="-171425" algn="l" defTabSz="342850" rtl="0" eaLnBrk="1" latinLnBrk="0" hangingPunct="1">
              <a:spcBef>
                <a:spcPct val="20000"/>
              </a:spcBef>
              <a:buFont typeface="Arial"/>
              <a:buChar char="•"/>
              <a:defRPr sz="1500" kern="1200">
                <a:solidFill>
                  <a:schemeClr val="tx1"/>
                </a:solidFill>
                <a:latin typeface="+mn-lt"/>
                <a:ea typeface="+mn-ea"/>
                <a:cs typeface="+mn-cs"/>
              </a:defRPr>
            </a:lvl7pPr>
            <a:lvl8pPr marL="2571366" indent="-171425" algn="l" defTabSz="342850" rtl="0" eaLnBrk="1" latinLnBrk="0" hangingPunct="1">
              <a:spcBef>
                <a:spcPct val="20000"/>
              </a:spcBef>
              <a:buFont typeface="Arial"/>
              <a:buChar char="•"/>
              <a:defRPr sz="1500" kern="1200">
                <a:solidFill>
                  <a:schemeClr val="tx1"/>
                </a:solidFill>
                <a:latin typeface="+mn-lt"/>
                <a:ea typeface="+mn-ea"/>
                <a:cs typeface="+mn-cs"/>
              </a:defRPr>
            </a:lvl8pPr>
            <a:lvl9pPr marL="2914214" indent="-171425" algn="l" defTabSz="342850" rtl="0" eaLnBrk="1" latinLnBrk="0" hangingPunct="1">
              <a:spcBef>
                <a:spcPct val="20000"/>
              </a:spcBef>
              <a:buFont typeface="Arial"/>
              <a:buChar char="•"/>
              <a:defRPr sz="1500" kern="1200">
                <a:solidFill>
                  <a:schemeClr val="tx1"/>
                </a:solidFill>
                <a:latin typeface="+mn-lt"/>
                <a:ea typeface="+mn-ea"/>
                <a:cs typeface="+mn-cs"/>
              </a:defRPr>
            </a:lvl9pPr>
          </a:lstStyle>
          <a:p>
            <a:pPr marL="45244" indent="0">
              <a:spcAft>
                <a:spcPts val="675"/>
              </a:spcAft>
              <a:buNone/>
            </a:pPr>
            <a:r>
              <a:rPr lang="en-US" sz="1200" b="1" spc="53">
                <a:solidFill>
                  <a:schemeClr val="accent1"/>
                </a:solidFill>
                <a:latin typeface="+mn-lt"/>
              </a:rPr>
              <a:t>Case Example:</a:t>
            </a:r>
          </a:p>
          <a:p>
            <a:pPr marL="388144" lvl="1" indent="-214313">
              <a:spcAft>
                <a:spcPts val="675"/>
              </a:spcAft>
              <a:buSzPct val="100000"/>
              <a:buFont typeface="Arial" panose="020B0604020202020204" pitchFamily="34" charset="0"/>
              <a:buChar char="•"/>
            </a:pPr>
            <a:r>
              <a:rPr lang="en-US" sz="1050">
                <a:solidFill>
                  <a:schemeClr val="tx2"/>
                </a:solidFill>
                <a:latin typeface="+mn-lt"/>
              </a:rPr>
              <a:t>Member of self-funded plan in Florida seeing multiple specialists and receiving care weekly for multiple conditions: Heart failure, severe anemia, end stage renal disease and rheumatoid arthritis</a:t>
            </a:r>
          </a:p>
          <a:p>
            <a:pPr marL="388144" lvl="1" indent="-214313">
              <a:spcAft>
                <a:spcPts val="675"/>
              </a:spcAft>
              <a:buSzPct val="100000"/>
              <a:buFont typeface="Arial" panose="020B0604020202020204" pitchFamily="34" charset="0"/>
              <a:buChar char="•"/>
            </a:pPr>
            <a:r>
              <a:rPr lang="en-US" sz="1050">
                <a:solidFill>
                  <a:schemeClr val="tx2"/>
                </a:solidFill>
                <a:latin typeface="+mn-lt"/>
              </a:rPr>
              <a:t>Despite this, the member was hospitalized nearly once per month due to severe anemia</a:t>
            </a:r>
          </a:p>
          <a:p>
            <a:pPr marL="388144" lvl="1" indent="-214313">
              <a:spcAft>
                <a:spcPts val="675"/>
              </a:spcAft>
              <a:buSzPct val="100000"/>
              <a:buFont typeface="Arial" panose="020B0604020202020204" pitchFamily="34" charset="0"/>
              <a:buChar char="•"/>
            </a:pPr>
            <a:r>
              <a:rPr lang="en-US" sz="1050">
                <a:solidFill>
                  <a:schemeClr val="tx2"/>
                </a:solidFill>
                <a:latin typeface="+mn-lt"/>
              </a:rPr>
              <a:t>Total annual charges for this member’s medical and pharmacy claims were averaging over $1M</a:t>
            </a:r>
          </a:p>
          <a:p>
            <a:pPr marL="388144" lvl="1" indent="-214313">
              <a:spcAft>
                <a:spcPts val="675"/>
              </a:spcAft>
              <a:buSzPct val="100000"/>
              <a:buFont typeface="Arial" panose="020B0604020202020204" pitchFamily="34" charset="0"/>
              <a:buChar char="•"/>
            </a:pPr>
            <a:r>
              <a:rPr lang="en-US" sz="1050">
                <a:solidFill>
                  <a:schemeClr val="tx2"/>
                </a:solidFill>
                <a:latin typeface="+mn-lt"/>
              </a:rPr>
              <a:t>Lockton Clinical Team identified the opportunity for specialist evaluation and care coordination at Mayo Jacksonville through their Complex Care Program</a:t>
            </a:r>
          </a:p>
          <a:p>
            <a:pPr marL="388144" lvl="1" indent="-214313">
              <a:spcAft>
                <a:spcPts val="675"/>
              </a:spcAft>
              <a:buSzPct val="100000"/>
              <a:buFont typeface="Arial" panose="020B0604020202020204" pitchFamily="34" charset="0"/>
              <a:buChar char="•"/>
            </a:pPr>
            <a:r>
              <a:rPr lang="en-US" sz="1050">
                <a:solidFill>
                  <a:schemeClr val="tx2"/>
                </a:solidFill>
                <a:latin typeface="+mn-lt"/>
              </a:rPr>
              <a:t>Administrator Case Manager introduced program and facilitated patient enrollment; Lockton received travel benefit approval from employer</a:t>
            </a:r>
          </a:p>
          <a:p>
            <a:pPr marL="388144" lvl="1" indent="-214313">
              <a:spcAft>
                <a:spcPts val="675"/>
              </a:spcAft>
              <a:buSzPct val="100000"/>
              <a:buFont typeface="Arial" panose="020B0604020202020204" pitchFamily="34" charset="0"/>
              <a:buChar char="•"/>
            </a:pPr>
            <a:r>
              <a:rPr lang="en-US" sz="1050">
                <a:solidFill>
                  <a:schemeClr val="tx2"/>
                </a:solidFill>
                <a:latin typeface="+mn-lt"/>
              </a:rPr>
              <a:t>During the initial treatment, the Mayo identified cause of the member’s anemia and blood loss and was able to treat it</a:t>
            </a:r>
          </a:p>
          <a:p>
            <a:pPr marL="388144" lvl="1" indent="-214313">
              <a:spcAft>
                <a:spcPts val="675"/>
              </a:spcAft>
              <a:buSzPct val="100000"/>
              <a:buFont typeface="Arial" panose="020B0604020202020204" pitchFamily="34" charset="0"/>
              <a:buChar char="•"/>
            </a:pPr>
            <a:r>
              <a:rPr lang="en-US" sz="1050">
                <a:solidFill>
                  <a:schemeClr val="tx2"/>
                </a:solidFill>
                <a:latin typeface="+mn-lt"/>
              </a:rPr>
              <a:t>Patient’s claims have decreased due to their treatment at the Mayo and she has been able to return to work and have a reasonable sense of normalcy</a:t>
            </a:r>
          </a:p>
          <a:p>
            <a:pPr marL="388144" lvl="1" indent="-214313">
              <a:spcAft>
                <a:spcPts val="675"/>
              </a:spcAft>
              <a:buSzPct val="100000"/>
              <a:buFont typeface="Arial" panose="020B0604020202020204" pitchFamily="34" charset="0"/>
              <a:buChar char="•"/>
            </a:pPr>
            <a:r>
              <a:rPr lang="en-US" sz="1050">
                <a:solidFill>
                  <a:schemeClr val="tx2"/>
                </a:solidFill>
                <a:latin typeface="+mn-lt"/>
              </a:rPr>
              <a:t>Member is also tracking </a:t>
            </a:r>
            <a:r>
              <a:rPr lang="en-US" sz="1050" b="1">
                <a:solidFill>
                  <a:schemeClr val="tx2"/>
                </a:solidFill>
                <a:latin typeface="+mn-lt"/>
              </a:rPr>
              <a:t>$820k less per year in claims following Mayo’s treatment, Year two: $900k less</a:t>
            </a:r>
          </a:p>
          <a:p>
            <a:pPr marL="388144" lvl="1" indent="-214313">
              <a:spcAft>
                <a:spcPts val="675"/>
              </a:spcAft>
              <a:buSzPct val="100000"/>
              <a:buFont typeface="Arial" panose="020B0604020202020204" pitchFamily="34" charset="0"/>
              <a:buChar char="•"/>
            </a:pPr>
            <a:r>
              <a:rPr lang="en-US" sz="1050">
                <a:solidFill>
                  <a:schemeClr val="tx2"/>
                </a:solidFill>
                <a:latin typeface="+mn-lt"/>
              </a:rPr>
              <a:t>Feedback from patient:</a:t>
            </a:r>
          </a:p>
        </p:txBody>
      </p:sp>
      <p:grpSp>
        <p:nvGrpSpPr>
          <p:cNvPr id="9" name="Group 8">
            <a:extLst>
              <a:ext uri="{FF2B5EF4-FFF2-40B4-BE49-F238E27FC236}">
                <a16:creationId xmlns:a16="http://schemas.microsoft.com/office/drawing/2014/main" id="{F7682D3E-6BA5-4F5A-B5CD-D715F3FAA6EF}"/>
              </a:ext>
            </a:extLst>
          </p:cNvPr>
          <p:cNvGrpSpPr/>
          <p:nvPr/>
        </p:nvGrpSpPr>
        <p:grpSpPr>
          <a:xfrm>
            <a:off x="4064924" y="4927190"/>
            <a:ext cx="4450427" cy="1015663"/>
            <a:chOff x="5419899" y="5447415"/>
            <a:chExt cx="5933902" cy="1354216"/>
          </a:xfrm>
        </p:grpSpPr>
        <p:sp>
          <p:nvSpPr>
            <p:cNvPr id="4" name="TextBox 3">
              <a:extLst>
                <a:ext uri="{FF2B5EF4-FFF2-40B4-BE49-F238E27FC236}">
                  <a16:creationId xmlns:a16="http://schemas.microsoft.com/office/drawing/2014/main" id="{60F90483-2FEC-4DD4-B9C4-4A385B88F79B}"/>
                </a:ext>
              </a:extLst>
            </p:cNvPr>
            <p:cNvSpPr txBox="1"/>
            <p:nvPr/>
          </p:nvSpPr>
          <p:spPr>
            <a:xfrm>
              <a:off x="5419899" y="5447415"/>
              <a:ext cx="5933902" cy="1354216"/>
            </a:xfrm>
            <a:prstGeom prst="rect">
              <a:avLst/>
            </a:prstGeom>
            <a:solidFill>
              <a:srgbClr val="0070C0"/>
            </a:solidFill>
          </p:spPr>
          <p:txBody>
            <a:bodyPr wrap="square" rtlCol="0">
              <a:spAutoFit/>
            </a:bodyPr>
            <a:lstStyle/>
            <a:p>
              <a:pPr marL="514350" lvl="2"/>
              <a:r>
                <a:rPr lang="en-US" sz="1500" i="1">
                  <a:solidFill>
                    <a:schemeClr val="bg1"/>
                  </a:solidFill>
                </a:rPr>
                <a:t>The overall experience has been nothing short of amazing, and once again I want to thank all involved for giving me a chance to be part of this program.”</a:t>
              </a:r>
            </a:p>
          </p:txBody>
        </p:sp>
        <p:sp>
          <p:nvSpPr>
            <p:cNvPr id="6" name="Rectangle 6">
              <a:extLst>
                <a:ext uri="{FF2B5EF4-FFF2-40B4-BE49-F238E27FC236}">
                  <a16:creationId xmlns:a16="http://schemas.microsoft.com/office/drawing/2014/main" id="{B492EBF8-5E75-4D0C-BC3F-66F4C34D3475}"/>
                </a:ext>
              </a:extLst>
            </p:cNvPr>
            <p:cNvSpPr/>
            <p:nvPr/>
          </p:nvSpPr>
          <p:spPr>
            <a:xfrm>
              <a:off x="5645023" y="5516411"/>
              <a:ext cx="457200" cy="552734"/>
            </a:xfrm>
            <a:custGeom>
              <a:avLst/>
              <a:gdLst>
                <a:gd name="connsiteX0" fmla="*/ 0 w 425450"/>
                <a:gd name="connsiteY0" fmla="*/ 0 h 514350"/>
                <a:gd name="connsiteX1" fmla="*/ 425450 w 425450"/>
                <a:gd name="connsiteY1" fmla="*/ 0 h 514350"/>
                <a:gd name="connsiteX2" fmla="*/ 425450 w 425450"/>
                <a:gd name="connsiteY2" fmla="*/ 514350 h 514350"/>
                <a:gd name="connsiteX3" fmla="*/ 0 w 425450"/>
                <a:gd name="connsiteY3" fmla="*/ 514350 h 514350"/>
                <a:gd name="connsiteX4" fmla="*/ 0 w 425450"/>
                <a:gd name="connsiteY4" fmla="*/ 0 h 514350"/>
                <a:gd name="connsiteX0" fmla="*/ 0 w 425450"/>
                <a:gd name="connsiteY0" fmla="*/ 0 h 514350"/>
                <a:gd name="connsiteX1" fmla="*/ 425450 w 425450"/>
                <a:gd name="connsiteY1" fmla="*/ 0 h 514350"/>
                <a:gd name="connsiteX2" fmla="*/ 425450 w 425450"/>
                <a:gd name="connsiteY2" fmla="*/ 285750 h 514350"/>
                <a:gd name="connsiteX3" fmla="*/ 0 w 425450"/>
                <a:gd name="connsiteY3" fmla="*/ 514350 h 514350"/>
                <a:gd name="connsiteX4" fmla="*/ 0 w 4254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50" h="514350">
                  <a:moveTo>
                    <a:pt x="0" y="0"/>
                  </a:moveTo>
                  <a:lnTo>
                    <a:pt x="425450" y="0"/>
                  </a:lnTo>
                  <a:lnTo>
                    <a:pt x="425450" y="285750"/>
                  </a:lnTo>
                  <a:lnTo>
                    <a:pt x="0" y="51435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extBox 9">
            <a:extLst>
              <a:ext uri="{FF2B5EF4-FFF2-40B4-BE49-F238E27FC236}">
                <a16:creationId xmlns:a16="http://schemas.microsoft.com/office/drawing/2014/main" id="{9D7A6F7F-56BC-4073-899B-91B48600726A}"/>
              </a:ext>
            </a:extLst>
          </p:cNvPr>
          <p:cNvSpPr txBox="1"/>
          <p:nvPr/>
        </p:nvSpPr>
        <p:spPr>
          <a:xfrm>
            <a:off x="4233767" y="4828421"/>
            <a:ext cx="516827" cy="715581"/>
          </a:xfrm>
          <a:prstGeom prst="rect">
            <a:avLst/>
          </a:prstGeom>
          <a:noFill/>
        </p:spPr>
        <p:txBody>
          <a:bodyPr wrap="square" rtlCol="0">
            <a:spAutoFit/>
          </a:bodyPr>
          <a:lstStyle/>
          <a:p>
            <a:r>
              <a:rPr lang="en-US" sz="405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84489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D22AD-F97A-4777-9DEF-994E283E269B}"/>
              </a:ext>
            </a:extLst>
          </p:cNvPr>
          <p:cNvSpPr>
            <a:spLocks noGrp="1"/>
          </p:cNvSpPr>
          <p:nvPr>
            <p:ph type="ctrTitle"/>
          </p:nvPr>
        </p:nvSpPr>
        <p:spPr/>
        <p:txBody>
          <a:bodyPr anchor="b">
            <a:normAutofit/>
          </a:bodyPr>
          <a:lstStyle/>
          <a:p>
            <a:r>
              <a:rPr lang="en-US"/>
              <a:t>Mayo Living Donor Kidney Transplant</a:t>
            </a:r>
          </a:p>
        </p:txBody>
      </p:sp>
    </p:spTree>
    <p:extLst>
      <p:ext uri="{BB962C8B-B14F-4D97-AF65-F5344CB8AC3E}">
        <p14:creationId xmlns:p14="http://schemas.microsoft.com/office/powerpoint/2010/main" val="39573589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C42A9-ADBA-F44A-9D05-B33CA9B5A28E}"/>
              </a:ext>
            </a:extLst>
          </p:cNvPr>
          <p:cNvSpPr>
            <a:spLocks noGrp="1"/>
          </p:cNvSpPr>
          <p:nvPr>
            <p:ph type="title"/>
          </p:nvPr>
        </p:nvSpPr>
        <p:spPr>
          <a:xfrm>
            <a:off x="238521" y="493858"/>
            <a:ext cx="4482465" cy="1099567"/>
          </a:xfrm>
        </p:spPr>
        <p:txBody>
          <a:bodyPr/>
          <a:lstStyle/>
          <a:p>
            <a:r>
              <a:rPr lang="en-US">
                <a:solidFill>
                  <a:srgbClr val="000000"/>
                </a:solidFill>
              </a:rPr>
              <a:t>Mayo Living Donor Kidney Transplant Program</a:t>
            </a:r>
            <a:endParaRPr lang="en-US"/>
          </a:p>
        </p:txBody>
      </p:sp>
      <p:cxnSp>
        <p:nvCxnSpPr>
          <p:cNvPr id="23" name="Straight Connector 22">
            <a:extLst>
              <a:ext uri="{FF2B5EF4-FFF2-40B4-BE49-F238E27FC236}">
                <a16:creationId xmlns:a16="http://schemas.microsoft.com/office/drawing/2014/main" id="{F933392E-F661-DB4B-AC7F-6AB8593C422A}"/>
              </a:ext>
            </a:extLst>
          </p:cNvPr>
          <p:cNvCxnSpPr>
            <a:cxnSpLocks/>
          </p:cNvCxnSpPr>
          <p:nvPr/>
        </p:nvCxnSpPr>
        <p:spPr>
          <a:xfrm>
            <a:off x="5945015" y="5316570"/>
            <a:ext cx="283076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Content Placeholder 5">
            <a:extLst>
              <a:ext uri="{FF2B5EF4-FFF2-40B4-BE49-F238E27FC236}">
                <a16:creationId xmlns:a16="http://schemas.microsoft.com/office/drawing/2014/main" id="{614123F3-376D-B24C-844D-5C995A65C0B9}"/>
              </a:ext>
            </a:extLst>
          </p:cNvPr>
          <p:cNvSpPr txBox="1">
            <a:spLocks noGrp="1"/>
          </p:cNvSpPr>
          <p:nvPr>
            <p:ph sz="quarter" idx="17"/>
          </p:nvPr>
        </p:nvSpPr>
        <p:spPr>
          <a:xfrm>
            <a:off x="5949778" y="2691437"/>
            <a:ext cx="2830760" cy="2447760"/>
          </a:xfrm>
          <a:prstGeom prst="rect">
            <a:avLst/>
          </a:prstGeom>
        </p:spPr>
        <p:txBody>
          <a:bodyPr vert="horz" lIns="68580" tIns="34290" rIns="68580" bIns="34290" rtlCol="0" anchor="t">
            <a:normAutofit/>
          </a:bodyPr>
          <a:lstStyle>
            <a:lvl1pPr marL="228600" marR="0" indent="-228600" algn="l" defTabSz="914400" rtl="0" eaLnBrk="1" fontAlgn="base" latinLnBrk="0" hangingPunct="1">
              <a:lnSpc>
                <a:spcPct val="100000"/>
              </a:lnSpc>
              <a:spcBef>
                <a:spcPts val="500"/>
              </a:spcBef>
              <a:spcAft>
                <a:spcPts val="300"/>
              </a:spcAft>
              <a:buClr>
                <a:schemeClr val="bg1"/>
              </a:buClr>
              <a:buSzPct val="100000"/>
              <a:buFont typeface="Arial" panose="020B0604020202020204" pitchFamily="34" charset="0"/>
              <a:buChar char="•"/>
              <a:tabLst/>
              <a:defRPr sz="1800" kern="1200">
                <a:solidFill>
                  <a:schemeClr val="bg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bg1"/>
              </a:buClr>
              <a:buSzPct val="100000"/>
              <a:buFont typeface="Symbol" panose="05050102010706020507" pitchFamily="18" charset="2"/>
              <a:buChar char="-"/>
              <a:tabLst/>
              <a:defRPr sz="1800" kern="1200">
                <a:solidFill>
                  <a:schemeClr val="bg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bg1"/>
              </a:buClr>
              <a:buSzPct val="100000"/>
              <a:buFont typeface="Wingdings" panose="05000000000000000000" pitchFamily="2" charset="2"/>
              <a:buChar char=""/>
              <a:tabLst/>
              <a:defRPr sz="1800" kern="1200">
                <a:solidFill>
                  <a:schemeClr val="bg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bg1"/>
              </a:buClr>
              <a:buSzPct val="100000"/>
              <a:buFont typeface="Symbol" panose="05050102010706020507" pitchFamily="18" charset="2"/>
              <a:buChar char="-"/>
              <a:tabLst/>
              <a:defRPr sz="1800" kern="1200">
                <a:solidFill>
                  <a:schemeClr val="bg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bg1"/>
              </a:buClr>
              <a:buSzPct val="100000"/>
              <a:buFont typeface="Arial" panose="020B0604020202020204"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1350"/>
              </a:spcAft>
              <a:buClrTx/>
              <a:buSzTx/>
              <a:buNone/>
            </a:pPr>
            <a:r>
              <a:rPr lang="en-US" sz="2700">
                <a:uFill>
                  <a:solidFill>
                    <a:srgbClr val="00AEEF"/>
                  </a:solidFill>
                </a:uFill>
                <a:latin typeface="Garamond"/>
              </a:rPr>
              <a:t>Who is eligible?</a:t>
            </a:r>
          </a:p>
          <a:p>
            <a:pPr marL="0" indent="0" fontAlgn="auto">
              <a:spcBef>
                <a:spcPts val="0"/>
              </a:spcBef>
              <a:spcAft>
                <a:spcPts val="0"/>
              </a:spcAft>
              <a:buClrTx/>
              <a:buSzTx/>
              <a:buNone/>
            </a:pPr>
            <a:r>
              <a:rPr lang="en-US" b="1">
                <a:solidFill>
                  <a:schemeClr val="accent1"/>
                </a:solidFill>
              </a:rPr>
              <a:t>Members with:</a:t>
            </a:r>
          </a:p>
          <a:p>
            <a:pPr fontAlgn="auto">
              <a:spcBef>
                <a:spcPts val="0"/>
              </a:spcBef>
              <a:spcAft>
                <a:spcPts val="0"/>
              </a:spcAft>
              <a:buSzTx/>
              <a:buFont typeface="Wingdings" panose="05000000000000000000" pitchFamily="2" charset="2"/>
              <a:buChar char="§"/>
            </a:pPr>
            <a:r>
              <a:rPr lang="en-US"/>
              <a:t>Chronic Kidney Disease Stage 3 or higher</a:t>
            </a:r>
          </a:p>
          <a:p>
            <a:pPr fontAlgn="auto">
              <a:spcBef>
                <a:spcPts val="0"/>
              </a:spcBef>
              <a:spcAft>
                <a:spcPts val="0"/>
              </a:spcAft>
              <a:buSzTx/>
              <a:buFont typeface="Wingdings" panose="05000000000000000000" pitchFamily="2" charset="2"/>
              <a:buChar char="§"/>
            </a:pPr>
            <a:r>
              <a:rPr lang="en-US"/>
              <a:t>Prior to use of dialysis</a:t>
            </a:r>
          </a:p>
        </p:txBody>
      </p:sp>
      <p:grpSp>
        <p:nvGrpSpPr>
          <p:cNvPr id="35" name="Group 34">
            <a:extLst>
              <a:ext uri="{FF2B5EF4-FFF2-40B4-BE49-F238E27FC236}">
                <a16:creationId xmlns:a16="http://schemas.microsoft.com/office/drawing/2014/main" id="{86DB16EF-0463-054A-B37F-4F2AE6994397}"/>
              </a:ext>
            </a:extLst>
          </p:cNvPr>
          <p:cNvGrpSpPr/>
          <p:nvPr/>
        </p:nvGrpSpPr>
        <p:grpSpPr>
          <a:xfrm>
            <a:off x="5945015" y="1549908"/>
            <a:ext cx="2830760" cy="889525"/>
            <a:chOff x="-3305718" y="2022438"/>
            <a:chExt cx="3774347" cy="1186033"/>
          </a:xfrm>
        </p:grpSpPr>
        <p:cxnSp>
          <p:nvCxnSpPr>
            <p:cNvPr id="34" name="Straight Connector 33">
              <a:extLst>
                <a:ext uri="{FF2B5EF4-FFF2-40B4-BE49-F238E27FC236}">
                  <a16:creationId xmlns:a16="http://schemas.microsoft.com/office/drawing/2014/main" id="{68A0295E-2CF4-904D-9B4B-61682AED3A0F}"/>
                </a:ext>
              </a:extLst>
            </p:cNvPr>
            <p:cNvCxnSpPr>
              <a:cxnSpLocks/>
            </p:cNvCxnSpPr>
            <p:nvPr/>
          </p:nvCxnSpPr>
          <p:spPr>
            <a:xfrm>
              <a:off x="-3305718" y="2615454"/>
              <a:ext cx="3774347"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1D0CA8A-C626-7041-8EE4-288DDAAC54CB}"/>
                </a:ext>
              </a:extLst>
            </p:cNvPr>
            <p:cNvSpPr/>
            <p:nvPr/>
          </p:nvSpPr>
          <p:spPr>
            <a:xfrm>
              <a:off x="-2011561" y="2022438"/>
              <a:ext cx="1186033" cy="1186033"/>
            </a:xfrm>
            <a:prstGeom prst="ellipse">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756A04A7-5DAE-ED41-A432-8C7646AA30C9}"/>
                </a:ext>
              </a:extLst>
            </p:cNvPr>
            <p:cNvSpPr/>
            <p:nvPr/>
          </p:nvSpPr>
          <p:spPr>
            <a:xfrm>
              <a:off x="-1889338" y="2144661"/>
              <a:ext cx="941586" cy="941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Rectangle 3">
            <a:extLst>
              <a:ext uri="{FF2B5EF4-FFF2-40B4-BE49-F238E27FC236}">
                <a16:creationId xmlns:a16="http://schemas.microsoft.com/office/drawing/2014/main" id="{BDC94A75-A560-4482-9E27-F572A7E602CF}"/>
              </a:ext>
            </a:extLst>
          </p:cNvPr>
          <p:cNvSpPr/>
          <p:nvPr/>
        </p:nvSpPr>
        <p:spPr>
          <a:xfrm>
            <a:off x="298815" y="2067088"/>
            <a:ext cx="4924931" cy="2723823"/>
          </a:xfrm>
          <a:prstGeom prst="rect">
            <a:avLst/>
          </a:prstGeom>
        </p:spPr>
        <p:txBody>
          <a:bodyPr wrap="square">
            <a:spAutoFit/>
          </a:bodyPr>
          <a:lstStyle/>
          <a:p>
            <a:r>
              <a:rPr lang="en-US" sz="1500" b="1">
                <a:solidFill>
                  <a:schemeClr val="accent1"/>
                </a:solidFill>
              </a:rPr>
              <a:t>Living Donor Kidney Transplant (LDKT) </a:t>
            </a:r>
            <a:r>
              <a:rPr lang="en-US" sz="1500"/>
              <a:t>is condition-based specialty referral program targeted at providing a more cost-effective approach to ESRD</a:t>
            </a:r>
          </a:p>
          <a:p>
            <a:endParaRPr lang="en-US" sz="1500" b="1">
              <a:solidFill>
                <a:schemeClr val="accent1"/>
              </a:solidFill>
            </a:endParaRPr>
          </a:p>
          <a:p>
            <a:r>
              <a:rPr lang="en-US" sz="1500" b="1">
                <a:solidFill>
                  <a:schemeClr val="accent1"/>
                </a:solidFill>
              </a:rPr>
              <a:t>Living Donor Kidney Transplant benefits to members: </a:t>
            </a:r>
          </a:p>
          <a:p>
            <a:pPr marL="257175" indent="-257175">
              <a:buFont typeface="Wingdings" panose="05000000000000000000" pitchFamily="2" charset="2"/>
              <a:buChar char="ü"/>
            </a:pPr>
            <a:r>
              <a:rPr lang="en-US" sz="1350"/>
              <a:t>Better kidney function </a:t>
            </a:r>
          </a:p>
          <a:p>
            <a:pPr marL="257175" indent="-257175">
              <a:buFont typeface="Wingdings" panose="05000000000000000000" pitchFamily="2" charset="2"/>
              <a:buChar char="ü"/>
            </a:pPr>
            <a:r>
              <a:rPr lang="en-US" sz="1350"/>
              <a:t>Better overall health</a:t>
            </a:r>
          </a:p>
          <a:p>
            <a:pPr marL="257175" indent="-257175">
              <a:buFont typeface="Wingdings" panose="05000000000000000000" pitchFamily="2" charset="2"/>
              <a:buChar char="ü"/>
            </a:pPr>
            <a:r>
              <a:rPr lang="en-US" sz="1350"/>
              <a:t>Longer life and better survival rates</a:t>
            </a:r>
          </a:p>
          <a:p>
            <a:pPr marL="257175" indent="-257175">
              <a:buFont typeface="Wingdings" panose="05000000000000000000" pitchFamily="2" charset="2"/>
              <a:buChar char="ü"/>
            </a:pPr>
            <a:r>
              <a:rPr lang="en-US" sz="1350"/>
              <a:t>Fewer complications</a:t>
            </a:r>
          </a:p>
          <a:p>
            <a:pPr marL="257175" indent="-257175">
              <a:buFont typeface="Wingdings" panose="05000000000000000000" pitchFamily="2" charset="2"/>
              <a:buChar char="ü"/>
            </a:pPr>
            <a:r>
              <a:rPr lang="en-US" sz="1350"/>
              <a:t>Less need for dialysis before and after the transplant</a:t>
            </a:r>
          </a:p>
          <a:p>
            <a:endParaRPr lang="en-US" sz="1350"/>
          </a:p>
        </p:txBody>
      </p:sp>
      <p:pic>
        <p:nvPicPr>
          <p:cNvPr id="12" name="Graphic 11">
            <a:extLst>
              <a:ext uri="{FF2B5EF4-FFF2-40B4-BE49-F238E27FC236}">
                <a16:creationId xmlns:a16="http://schemas.microsoft.com/office/drawing/2014/main" id="{90C51D30-C3E3-413E-B845-0C327AB12C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5719" y="701415"/>
            <a:ext cx="889525" cy="889525"/>
          </a:xfrm>
          <a:prstGeom prst="rect">
            <a:avLst/>
          </a:prstGeom>
        </p:spPr>
      </p:pic>
      <p:sp>
        <p:nvSpPr>
          <p:cNvPr id="13" name="Rectangle 12">
            <a:extLst>
              <a:ext uri="{FF2B5EF4-FFF2-40B4-BE49-F238E27FC236}">
                <a16:creationId xmlns:a16="http://schemas.microsoft.com/office/drawing/2014/main" id="{64CB5A58-5679-44BE-9BE0-334CD28A42C1}"/>
              </a:ext>
            </a:extLst>
          </p:cNvPr>
          <p:cNvSpPr/>
          <p:nvPr/>
        </p:nvSpPr>
        <p:spPr>
          <a:xfrm>
            <a:off x="1" y="4909340"/>
            <a:ext cx="5555750" cy="687954"/>
          </a:xfrm>
          <a:prstGeom prst="rect">
            <a:avLst/>
          </a:prstGeom>
          <a:solidFill>
            <a:schemeClr val="accent4"/>
          </a:solidFill>
          <a:ln w="25400" cap="flat" cmpd="sng" algn="ctr">
            <a:noFill/>
            <a:prstDash val="solid"/>
          </a:ln>
          <a:effectLst/>
        </p:spPr>
        <p:txBody>
          <a:bodyPr rtlCol="0" anchor="ctr"/>
          <a:lstStyle/>
          <a:p>
            <a:pPr algn="ctr" fontAlgn="base">
              <a:spcBef>
                <a:spcPct val="0"/>
              </a:spcBef>
              <a:spcAft>
                <a:spcPct val="0"/>
              </a:spcAft>
              <a:defRPr/>
            </a:pPr>
            <a:r>
              <a:rPr lang="en-US" sz="1200">
                <a:ea typeface="Lato-Regular"/>
                <a:cs typeface="Calibri" panose="020F0502020204030204" pitchFamily="34" charset="0"/>
              </a:rPr>
              <a:t>A member who receives a Living Donor Kidney Transplant before dialysis has a</a:t>
            </a:r>
            <a:r>
              <a:rPr lang="en-US" sz="1200" b="1">
                <a:ea typeface="Lato-Regular"/>
                <a:cs typeface="Calibri" panose="020F0502020204030204" pitchFamily="34" charset="0"/>
              </a:rPr>
              <a:t> 98% chance of living longer </a:t>
            </a:r>
            <a:r>
              <a:rPr lang="en-US" sz="1200">
                <a:ea typeface="Lato-Regular"/>
                <a:cs typeface="Calibri" panose="020F0502020204030204" pitchFamily="34" charset="0"/>
              </a:rPr>
              <a:t>without the need for dialysis.</a:t>
            </a:r>
            <a:r>
              <a:rPr lang="en-US" sz="1200" baseline="30000">
                <a:ea typeface="Lato-Regular"/>
                <a:cs typeface="Calibri" panose="020F0502020204030204" pitchFamily="34" charset="0"/>
              </a:rPr>
              <a:t>2</a:t>
            </a:r>
          </a:p>
        </p:txBody>
      </p:sp>
      <p:sp>
        <p:nvSpPr>
          <p:cNvPr id="14" name="TextBox 13">
            <a:extLst>
              <a:ext uri="{FF2B5EF4-FFF2-40B4-BE49-F238E27FC236}">
                <a16:creationId xmlns:a16="http://schemas.microsoft.com/office/drawing/2014/main" id="{7387D607-2DA8-40C6-9AA2-C2E207E99658}"/>
              </a:ext>
            </a:extLst>
          </p:cNvPr>
          <p:cNvSpPr txBox="1"/>
          <p:nvPr/>
        </p:nvSpPr>
        <p:spPr>
          <a:xfrm>
            <a:off x="74429" y="5742871"/>
            <a:ext cx="3851031" cy="184666"/>
          </a:xfrm>
          <a:prstGeom prst="rect">
            <a:avLst/>
          </a:prstGeom>
          <a:noFill/>
        </p:spPr>
        <p:txBody>
          <a:bodyPr wrap="square" rtlCol="0">
            <a:spAutoFit/>
          </a:bodyPr>
          <a:lstStyle>
            <a:defPPr>
              <a:defRPr lang="en-US"/>
            </a:defPPr>
            <a:lvl1pPr marL="0" marR="0" lvl="0" indent="0" algn="l" defTabSz="914400" eaLnBrk="1" latinLnBrk="0" hangingPunct="1">
              <a:lnSpc>
                <a:spcPct val="100000"/>
              </a:lnSpc>
              <a:buClrTx/>
              <a:buSzTx/>
              <a:buFontTx/>
              <a:buNone/>
              <a:tabLst/>
              <a:defRPr kumimoji="0" sz="800" i="0" u="none" strike="noStrike" cap="all" spc="0" normalizeH="0" baseline="0">
                <a:ln>
                  <a:noFill/>
                </a:ln>
                <a:solidFill>
                  <a:prstClr val="black">
                    <a:lumMod val="65000"/>
                    <a:lumOff val="35000"/>
                  </a:prstClr>
                </a:solidFill>
                <a:effectLst/>
                <a:uLnTx/>
                <a:uFillTx/>
              </a:defRPr>
            </a:lvl1pPr>
          </a:lstStyle>
          <a:p>
            <a:pPr fontAlgn="base">
              <a:spcBef>
                <a:spcPct val="0"/>
              </a:spcBef>
              <a:spcAft>
                <a:spcPct val="0"/>
              </a:spcAft>
              <a:defRPr/>
            </a:pPr>
            <a:r>
              <a:rPr lang="en-US" sz="600">
                <a:solidFill>
                  <a:schemeClr val="tx1"/>
                </a:solidFill>
              </a:rPr>
              <a:t>2. The Mayo Clinic.</a:t>
            </a:r>
          </a:p>
        </p:txBody>
      </p:sp>
      <p:pic>
        <p:nvPicPr>
          <p:cNvPr id="15" name="Graphic 14" descr="User">
            <a:extLst>
              <a:ext uri="{FF2B5EF4-FFF2-40B4-BE49-F238E27FC236}">
                <a16:creationId xmlns:a16="http://schemas.microsoft.com/office/drawing/2014/main" id="{77E29DB4-7589-41D9-8ADB-AC82313D05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1380" y="1682179"/>
            <a:ext cx="587553" cy="587553"/>
          </a:xfrm>
          <a:prstGeom prst="rect">
            <a:avLst/>
          </a:prstGeom>
        </p:spPr>
      </p:pic>
    </p:spTree>
    <p:extLst>
      <p:ext uri="{BB962C8B-B14F-4D97-AF65-F5344CB8AC3E}">
        <p14:creationId xmlns:p14="http://schemas.microsoft.com/office/powerpoint/2010/main" val="744262142"/>
      </p:ext>
    </p:extLst>
  </p:cSld>
  <p:clrMapOvr>
    <a:masterClrMapping/>
  </p:clrMapOvr>
</p:sld>
</file>

<file path=ppt/theme/theme1.xml><?xml version="1.0" encoding="utf-8"?>
<a:theme xmlns:a="http://schemas.openxmlformats.org/drawingml/2006/main" name="Global brand_Associate template">
  <a:themeElements>
    <a:clrScheme name="Lockton Global Brand Colors">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Lockton Print Saf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emplate" id="{9183B3CC-D1D4-4826-AA6A-21194963B743}" vid="{2514BDE9-746E-4611-B088-FAA3EB368F30}"/>
    </a:ext>
  </a:extLst>
</a:theme>
</file>

<file path=ppt/theme/theme2.xml><?xml version="1.0" encoding="utf-8"?>
<a:theme xmlns:a="http://schemas.openxmlformats.org/drawingml/2006/main" name="9_Office Theme">
  <a:themeElements>
    <a:clrScheme name="Custom 1">
      <a:dk1>
        <a:sysClr val="windowText" lastClr="000000"/>
      </a:dk1>
      <a:lt1>
        <a:sysClr val="window" lastClr="FFFFFF"/>
      </a:lt1>
      <a:dk2>
        <a:srgbClr val="44546A"/>
      </a:dk2>
      <a:lt2>
        <a:srgbClr val="E7E6E6"/>
      </a:lt2>
      <a:accent1>
        <a:srgbClr val="7AD0E7"/>
      </a:accent1>
      <a:accent2>
        <a:srgbClr val="0877BC"/>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dirty="0" smtClean="0">
            <a:latin typeface="+mj-lt"/>
          </a:defRPr>
        </a:defPPr>
      </a:lstStyle>
    </a:txDef>
  </a:objectDefaults>
  <a:extraClrSchemeLst/>
  <a:extLst>
    <a:ext uri="{05A4C25C-085E-4340-85A3-A5531E510DB2}">
      <thm15:themeFamily xmlns:thm15="http://schemas.microsoft.com/office/thememl/2012/main" name="CC Template in masters.potx" id="{8ED1902E-83D6-4A10-ACD8-633C42C42CA0}" vid="{1DE40352-50BB-4BDA-BBD3-5BF4501393EE}"/>
    </a:ext>
  </a:extLst>
</a:theme>
</file>

<file path=ppt/theme/theme3.xml><?xml version="1.0" encoding="utf-8"?>
<a:theme xmlns:a="http://schemas.openxmlformats.org/drawingml/2006/main" name="Global brand_Associate template">
  <a:themeElements>
    <a:clrScheme name="Lockton Global Brand Colors">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Lockton Print Saf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noAutofit/>
      </a:bodyPr>
      <a:lstStyle>
        <a:defPPr algn="l">
          <a:spcBef>
            <a:spcPts val="500"/>
          </a:spcBef>
          <a:spcAft>
            <a:spcPts val="300"/>
          </a:spcAft>
          <a:defRPr sz="1600" dirty="0" err="1" smtClean="0"/>
        </a:defPPr>
      </a:lstStyle>
    </a:txDef>
  </a:objectDefaults>
  <a:extraClrSchemeLst/>
  <a:extLst>
    <a:ext uri="{05A4C25C-085E-4340-85A3-A5531E510DB2}">
      <thm15:themeFamily xmlns:thm15="http://schemas.microsoft.com/office/thememl/2012/main" name="Global brand standard template.potx" id="{0EA85191-2680-402A-944A-05ACB4DABEFE}" vid="{B8978625-02E9-43DC-B490-ED0C6349CF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2a31b9-6976-407c-822b-a3b3bface920">
      <Terms xmlns="http://schemas.microsoft.com/office/infopath/2007/PartnerControls"/>
    </lcf76f155ced4ddcb4097134ff3c332f>
    <TaxCatchAll xmlns="7414f51a-d108-4445-a1aa-b138b55b09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C31B7679D7FA46A3AFDA4DB4D8F61B" ma:contentTypeVersion="15" ma:contentTypeDescription="Create a new document." ma:contentTypeScope="" ma:versionID="3555b14185cebd3391d5ce983d0d7a4d">
  <xsd:schema xmlns:xsd="http://www.w3.org/2001/XMLSchema" xmlns:xs="http://www.w3.org/2001/XMLSchema" xmlns:p="http://schemas.microsoft.com/office/2006/metadata/properties" xmlns:ns2="192a31b9-6976-407c-822b-a3b3bface920" xmlns:ns3="7414f51a-d108-4445-a1aa-b138b55b097b" targetNamespace="http://schemas.microsoft.com/office/2006/metadata/properties" ma:root="true" ma:fieldsID="7a96ca7993f8df7d2f8d72addad8ef3b" ns2:_="" ns3:_="">
    <xsd:import namespace="192a31b9-6976-407c-822b-a3b3bface920"/>
    <xsd:import namespace="7414f51a-d108-4445-a1aa-b138b55b0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a31b9-6976-407c-822b-a3b3bface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9c01303-47b0-4004-83a3-0cdf76824f9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14f51a-d108-4445-a1aa-b138b55b09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6645a6c-5674-46e4-9561-b3b67a8b1b2a}" ma:internalName="TaxCatchAll" ma:showField="CatchAllData" ma:web="7414f51a-d108-4445-a1aa-b138b55b0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861C2-8E31-4D11-80E4-2848F01C0F30}">
  <ds:schemaRefs>
    <ds:schemaRef ds:uri="http://purl.org/dc/terms/"/>
    <ds:schemaRef ds:uri="http://purl.org/dc/dcmitype/"/>
    <ds:schemaRef ds:uri="http://schemas.openxmlformats.org/package/2006/metadata/core-properties"/>
    <ds:schemaRef ds:uri="192a31b9-6976-407c-822b-a3b3bface920"/>
    <ds:schemaRef ds:uri="http://purl.org/dc/elements/1.1/"/>
    <ds:schemaRef ds:uri="http://schemas.microsoft.com/office/2006/metadata/properties"/>
    <ds:schemaRef ds:uri="http://schemas.microsoft.com/office/2006/documentManagement/types"/>
    <ds:schemaRef ds:uri="http://schemas.microsoft.com/office/infopath/2007/PartnerControls"/>
    <ds:schemaRef ds:uri="7414f51a-d108-4445-a1aa-b138b55b097b"/>
    <ds:schemaRef ds:uri="http://www.w3.org/XML/1998/namespace"/>
  </ds:schemaRefs>
</ds:datastoreItem>
</file>

<file path=customXml/itemProps2.xml><?xml version="1.0" encoding="utf-8"?>
<ds:datastoreItem xmlns:ds="http://schemas.openxmlformats.org/officeDocument/2006/customXml" ds:itemID="{E3E00DD5-20AB-4392-88F0-2AD9EEF61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a31b9-6976-407c-822b-a3b3bface920"/>
    <ds:schemaRef ds:uri="7414f51a-d108-4445-a1aa-b138b55b0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034F0-2951-400D-AC18-B93062A6F7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4114</TotalTime>
  <Words>2575</Words>
  <Application>Microsoft Office PowerPoint</Application>
  <PresentationFormat>On-screen Show (4:3)</PresentationFormat>
  <Paragraphs>280</Paragraphs>
  <Slides>22</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Arial</vt:lpstr>
      <vt:lpstr>Calibri</vt:lpstr>
      <vt:lpstr>Calibri Light</vt:lpstr>
      <vt:lpstr>Garamond</vt:lpstr>
      <vt:lpstr>Sarabun</vt:lpstr>
      <vt:lpstr>Sarabun Bold</vt:lpstr>
      <vt:lpstr>Segoe UI</vt:lpstr>
      <vt:lpstr>Symbol</vt:lpstr>
      <vt:lpstr>Times New Roman</vt:lpstr>
      <vt:lpstr>Wingdings</vt:lpstr>
      <vt:lpstr>Global brand_Associate template</vt:lpstr>
      <vt:lpstr>9_Office Theme</vt:lpstr>
      <vt:lpstr>Global brand_Associate template</vt:lpstr>
      <vt:lpstr>Lockton Complex Claims  Referral Partners</vt:lpstr>
      <vt:lpstr>What is the COD program?</vt:lpstr>
      <vt:lpstr>COD Program Overview (cont.)</vt:lpstr>
      <vt:lpstr>Mayo Complex Care Program (CCP)</vt:lpstr>
      <vt:lpstr>Mayo Complex Care Program (CCP)</vt:lpstr>
      <vt:lpstr>Complex Care Program (CCP) Process</vt:lpstr>
      <vt:lpstr>Lockton + Mayo = Real Impact</vt:lpstr>
      <vt:lpstr>Mayo Living Donor Kidney Transplant</vt:lpstr>
      <vt:lpstr>Mayo Living Donor Kidney Transplant Program</vt:lpstr>
      <vt:lpstr>Mayo Clinic’s Living Donor Kidney Transplant Program</vt:lpstr>
      <vt:lpstr>Dialysis vs Transplant Charges: 3-year Analysis</vt:lpstr>
      <vt:lpstr>Dana Farber Cancer Institute</vt:lpstr>
      <vt:lpstr>Dana-Farber Cancer Institute</vt:lpstr>
      <vt:lpstr>Cancer diagnoses are a major health care cost driver for employers </vt:lpstr>
      <vt:lpstr>Patients and employees feel supported throughout their care journey </vt:lpstr>
      <vt:lpstr>Cleveland Clinic</vt:lpstr>
      <vt:lpstr>PowerPoint Presentation</vt:lpstr>
      <vt:lpstr>PowerPoint Presentation</vt:lpstr>
      <vt:lpstr>   Our Rankings </vt:lpstr>
      <vt:lpstr>Informal Partnerships</vt:lpstr>
      <vt:lpstr>Complex Claims Referral Team</vt:lpstr>
      <vt:lpstr>PowerPoint Presentation</vt:lpstr>
    </vt:vector>
  </TitlesOfParts>
  <Company>Lockton Companies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Lockton COE Program</dc:title>
  <dc:creator>Hale, Christine</dc:creator>
  <cp:keywords>2020 Global Brand</cp:keywords>
  <cp:lastModifiedBy>Smith, Mike (NE)</cp:lastModifiedBy>
  <cp:revision>4</cp:revision>
  <cp:lastPrinted>2020-01-02T16:46:20Z</cp:lastPrinted>
  <dcterms:created xsi:type="dcterms:W3CDTF">2022-03-03T04:15:31Z</dcterms:created>
  <dcterms:modified xsi:type="dcterms:W3CDTF">2023-06-02T13:34:25Z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0x01010015C31B7679D7FA46A3AFDA4DB4D8F61B</vt:lpwstr>
  </property>
  <property fmtid="{D5CDD505-2E9C-101B-9397-08002B2CF9AE}" pid="3" name="MediaServiceImageTags">
    <vt:lpwstr/>
  </property>
</Properties>
</file>